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notesMasterIdLst>
    <p:notesMasterId r:id="rId12"/>
  </p:notesMasterIdLst>
  <p:handoutMasterIdLst>
    <p:handoutMasterId r:id="rId13"/>
  </p:handoutMasterIdLst>
  <p:sldIdLst>
    <p:sldId id="544" r:id="rId2"/>
    <p:sldId id="549" r:id="rId3"/>
    <p:sldId id="562" r:id="rId4"/>
    <p:sldId id="493" r:id="rId5"/>
    <p:sldId id="546" r:id="rId6"/>
    <p:sldId id="509" r:id="rId7"/>
    <p:sldId id="547" r:id="rId8"/>
    <p:sldId id="532" r:id="rId9"/>
    <p:sldId id="530" r:id="rId10"/>
    <p:sldId id="512" r:id="rId11"/>
  </p:sldIdLst>
  <p:sldSz cx="9144000" cy="6858000" type="screen4x3"/>
  <p:notesSz cx="6858000" cy="9144000"/>
  <p:defaultTextStyle>
    <a:defPPr>
      <a:defRPr lang="nl-NL"/>
    </a:defPPr>
    <a:lvl1pPr algn="l" rtl="0" fontAlgn="base">
      <a:spcBef>
        <a:spcPct val="0"/>
      </a:spcBef>
      <a:spcAft>
        <a:spcPct val="0"/>
      </a:spcAft>
      <a:defRPr b="1" kern="1200">
        <a:solidFill>
          <a:schemeClr val="tx1"/>
        </a:solidFill>
        <a:latin typeface="Verdana" pitchFamily="-84" charset="0"/>
        <a:ea typeface="+mn-ea"/>
        <a:cs typeface="+mn-cs"/>
      </a:defRPr>
    </a:lvl1pPr>
    <a:lvl2pPr marL="457200" algn="l" rtl="0" fontAlgn="base">
      <a:spcBef>
        <a:spcPct val="0"/>
      </a:spcBef>
      <a:spcAft>
        <a:spcPct val="0"/>
      </a:spcAft>
      <a:defRPr b="1" kern="1200">
        <a:solidFill>
          <a:schemeClr val="tx1"/>
        </a:solidFill>
        <a:latin typeface="Verdana" pitchFamily="-84" charset="0"/>
        <a:ea typeface="+mn-ea"/>
        <a:cs typeface="+mn-cs"/>
      </a:defRPr>
    </a:lvl2pPr>
    <a:lvl3pPr marL="914400" algn="l" rtl="0" fontAlgn="base">
      <a:spcBef>
        <a:spcPct val="0"/>
      </a:spcBef>
      <a:spcAft>
        <a:spcPct val="0"/>
      </a:spcAft>
      <a:defRPr b="1" kern="1200">
        <a:solidFill>
          <a:schemeClr val="tx1"/>
        </a:solidFill>
        <a:latin typeface="Verdana" pitchFamily="-84" charset="0"/>
        <a:ea typeface="+mn-ea"/>
        <a:cs typeface="+mn-cs"/>
      </a:defRPr>
    </a:lvl3pPr>
    <a:lvl4pPr marL="1371600" algn="l" rtl="0" fontAlgn="base">
      <a:spcBef>
        <a:spcPct val="0"/>
      </a:spcBef>
      <a:spcAft>
        <a:spcPct val="0"/>
      </a:spcAft>
      <a:defRPr b="1" kern="1200">
        <a:solidFill>
          <a:schemeClr val="tx1"/>
        </a:solidFill>
        <a:latin typeface="Verdana" pitchFamily="-84" charset="0"/>
        <a:ea typeface="+mn-ea"/>
        <a:cs typeface="+mn-cs"/>
      </a:defRPr>
    </a:lvl4pPr>
    <a:lvl5pPr marL="1828800" algn="l" rtl="0" fontAlgn="base">
      <a:spcBef>
        <a:spcPct val="0"/>
      </a:spcBef>
      <a:spcAft>
        <a:spcPct val="0"/>
      </a:spcAft>
      <a:defRPr b="1" kern="1200">
        <a:solidFill>
          <a:schemeClr val="tx1"/>
        </a:solidFill>
        <a:latin typeface="Verdana" pitchFamily="-84" charset="0"/>
        <a:ea typeface="+mn-ea"/>
        <a:cs typeface="+mn-cs"/>
      </a:defRPr>
    </a:lvl5pPr>
    <a:lvl6pPr marL="2286000" algn="l" defTabSz="457200" rtl="0" eaLnBrk="1" latinLnBrk="0" hangingPunct="1">
      <a:defRPr b="1" kern="1200">
        <a:solidFill>
          <a:schemeClr val="tx1"/>
        </a:solidFill>
        <a:latin typeface="Verdana" pitchFamily="-84" charset="0"/>
        <a:ea typeface="+mn-ea"/>
        <a:cs typeface="+mn-cs"/>
      </a:defRPr>
    </a:lvl6pPr>
    <a:lvl7pPr marL="2743200" algn="l" defTabSz="457200" rtl="0" eaLnBrk="1" latinLnBrk="0" hangingPunct="1">
      <a:defRPr b="1" kern="1200">
        <a:solidFill>
          <a:schemeClr val="tx1"/>
        </a:solidFill>
        <a:latin typeface="Verdana" pitchFamily="-84" charset="0"/>
        <a:ea typeface="+mn-ea"/>
        <a:cs typeface="+mn-cs"/>
      </a:defRPr>
    </a:lvl7pPr>
    <a:lvl8pPr marL="3200400" algn="l" defTabSz="457200" rtl="0" eaLnBrk="1" latinLnBrk="0" hangingPunct="1">
      <a:defRPr b="1" kern="1200">
        <a:solidFill>
          <a:schemeClr val="tx1"/>
        </a:solidFill>
        <a:latin typeface="Verdana" pitchFamily="-84" charset="0"/>
        <a:ea typeface="+mn-ea"/>
        <a:cs typeface="+mn-cs"/>
      </a:defRPr>
    </a:lvl8pPr>
    <a:lvl9pPr marL="3657600" algn="l" defTabSz="457200" rtl="0" eaLnBrk="1" latinLnBrk="0" hangingPunct="1">
      <a:defRPr b="1" kern="1200">
        <a:solidFill>
          <a:schemeClr val="tx1"/>
        </a:solidFill>
        <a:latin typeface="Verdana" pitchFamily="-8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es Hamers" initials="" lastIdx="3" clrIdx="0"/>
  <p:cmAuthor id="1" name="standalone" initials="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clrMode="bw"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4CC2"/>
    <a:srgbClr val="76C4FD"/>
    <a:srgbClr val="FF9933"/>
    <a:srgbClr val="FD0F1B"/>
    <a:srgbClr val="A50021"/>
    <a:srgbClr val="33CC33"/>
    <a:srgbClr val="C0C0C0"/>
    <a:srgbClr val="FF660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Stijl, licht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FD0F851-EC5A-4D38-B0AD-8093EC10F338}" styleName="Stijl, licht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Stijl, licht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Stijl, gemiddeld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Stijl, gemiddeld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E171933-4619-4E11-9A3F-F7608DF75F80}" styleName="Stijl, gemiddeld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Stijl, gemiddeld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8B1032C-EA38-4F05-BA0D-38AFFFC7BED3}" styleName="Stijl, licht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306799F8-075E-4A3A-A7F6-7FBC6576F1A4}" styleName="Stijl, thema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8063" autoAdjust="0"/>
  </p:normalViewPr>
  <p:slideViewPr>
    <p:cSldViewPr snapToObjects="1">
      <p:cViewPr>
        <p:scale>
          <a:sx n="125" d="100"/>
          <a:sy n="125" d="100"/>
        </p:scale>
        <p:origin x="-1168"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commentAuthors" Target="commentAuthor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ヒラギノ角ゴ Pro W3" charset="-128"/>
                <a:cs typeface="+mn-cs"/>
              </a:defRPr>
            </a:lvl1pPr>
          </a:lstStyle>
          <a:p>
            <a:pPr>
              <a:defRPr/>
            </a:pPr>
            <a:endParaRPr lang="nl-NL"/>
          </a:p>
        </p:txBody>
      </p:sp>
      <p:sp>
        <p:nvSpPr>
          <p:cNvPr id="7987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ヒラギノ角ゴ Pro W3" charset="-128"/>
                <a:cs typeface="+mn-cs"/>
              </a:defRPr>
            </a:lvl1pPr>
          </a:lstStyle>
          <a:p>
            <a:pPr>
              <a:defRPr/>
            </a:pPr>
            <a:endParaRPr lang="nl-NL"/>
          </a:p>
        </p:txBody>
      </p:sp>
      <p:sp>
        <p:nvSpPr>
          <p:cNvPr id="7987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ヒラギノ角ゴ Pro W3" charset="-128"/>
                <a:cs typeface="+mn-cs"/>
              </a:defRPr>
            </a:lvl1pPr>
          </a:lstStyle>
          <a:p>
            <a:pPr>
              <a:defRPr/>
            </a:pPr>
            <a:endParaRPr lang="nl-NL"/>
          </a:p>
        </p:txBody>
      </p:sp>
      <p:sp>
        <p:nvSpPr>
          <p:cNvPr id="7987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84" charset="0"/>
                <a:ea typeface="ヒラギノ角ゴ Pro W3" pitchFamily="-84" charset="-128"/>
                <a:cs typeface="ヒラギノ角ゴ Pro W3" pitchFamily="-84" charset="-128"/>
              </a:defRPr>
            </a:lvl1pPr>
          </a:lstStyle>
          <a:p>
            <a:fld id="{778F1E53-DC73-A547-805C-3F3B3E1F1441}" type="slidenum">
              <a:rPr lang="nl-NL"/>
              <a:pPr/>
              <a:t>‹nr.›</a:t>
            </a:fld>
            <a:endParaRPr lang="nl-NL"/>
          </a:p>
        </p:txBody>
      </p:sp>
    </p:spTree>
    <p:extLst>
      <p:ext uri="{BB962C8B-B14F-4D97-AF65-F5344CB8AC3E}">
        <p14:creationId xmlns:p14="http://schemas.microsoft.com/office/powerpoint/2010/main" val="38062671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ヒラギノ角ゴ Pro W3" charset="-128"/>
                <a:cs typeface="+mn-cs"/>
              </a:defRPr>
            </a:lvl1pPr>
          </a:lstStyle>
          <a:p>
            <a:pPr>
              <a:defRPr/>
            </a:pPr>
            <a:endParaRPr lang="nl-NL"/>
          </a:p>
        </p:txBody>
      </p:sp>
      <p:sp>
        <p:nvSpPr>
          <p:cNvPr id="4301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ヒラギノ角ゴ Pro W3" charset="-128"/>
                <a:cs typeface="+mn-cs"/>
              </a:defRPr>
            </a:lvl1pPr>
          </a:lstStyle>
          <a:p>
            <a:pPr>
              <a:defRPr/>
            </a:pPr>
            <a:endParaRPr lang="nl-NL"/>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4301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ヒラギノ角ゴ Pro W3" charset="-128"/>
                <a:cs typeface="+mn-cs"/>
              </a:defRPr>
            </a:lvl1pPr>
          </a:lstStyle>
          <a:p>
            <a:pPr>
              <a:defRPr/>
            </a:pPr>
            <a:endParaRPr lang="nl-NL"/>
          </a:p>
        </p:txBody>
      </p:sp>
      <p:sp>
        <p:nvSpPr>
          <p:cNvPr id="4301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84" charset="0"/>
                <a:ea typeface="ヒラギノ角ゴ Pro W3" pitchFamily="-84" charset="-128"/>
                <a:cs typeface="ヒラギノ角ゴ Pro W3" pitchFamily="-84" charset="-128"/>
              </a:defRPr>
            </a:lvl1pPr>
          </a:lstStyle>
          <a:p>
            <a:fld id="{5FBF1016-472F-2345-9D77-0C333F838AB7}" type="slidenum">
              <a:rPr lang="nl-NL"/>
              <a:pPr/>
              <a:t>‹nr.›</a:t>
            </a:fld>
            <a:endParaRPr lang="nl-NL"/>
          </a:p>
        </p:txBody>
      </p:sp>
    </p:spTree>
    <p:extLst>
      <p:ext uri="{BB962C8B-B14F-4D97-AF65-F5344CB8AC3E}">
        <p14:creationId xmlns:p14="http://schemas.microsoft.com/office/powerpoint/2010/main" val="38359579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Inleiding door secretaris</a:t>
            </a:r>
            <a:endParaRPr lang="nl-NL" dirty="0"/>
          </a:p>
        </p:txBody>
      </p:sp>
      <p:sp>
        <p:nvSpPr>
          <p:cNvPr id="4" name="Tijdelijke aanduiding voor dianummer 3"/>
          <p:cNvSpPr>
            <a:spLocks noGrp="1"/>
          </p:cNvSpPr>
          <p:nvPr>
            <p:ph type="sldNum" sz="quarter" idx="10"/>
          </p:nvPr>
        </p:nvSpPr>
        <p:spPr/>
        <p:txBody>
          <a:bodyPr/>
          <a:lstStyle/>
          <a:p>
            <a:pPr>
              <a:defRPr/>
            </a:pPr>
            <a:fld id="{C63587DA-F927-4ABF-B886-EDBEB4E3794C}" type="slidenum">
              <a:rPr lang="en-US" smtClean="0"/>
              <a:pPr>
                <a:defRPr/>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1843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nl-NL" dirty="0" smtClean="0"/>
          </a:p>
        </p:txBody>
      </p:sp>
      <p:sp>
        <p:nvSpPr>
          <p:cNvPr id="18436"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468AF38-E73A-4644-8354-12DD8FDE0C88}" type="slidenum">
              <a:rPr lang="nl-NL" smtClean="0">
                <a:latin typeface="Arial" pitchFamily="34" charset="0"/>
                <a:ea typeface="ヒラギノ角ゴ ProN W3" pitchFamily="1" charset="-128"/>
                <a:sym typeface="Arial" pitchFamily="34" charset="0"/>
              </a:rPr>
              <a:pPr/>
              <a:t>10</a:t>
            </a:fld>
            <a:endParaRPr lang="nl-NL" smtClean="0">
              <a:latin typeface="Arial" pitchFamily="34" charset="0"/>
              <a:ea typeface="ヒラギノ角ゴ ProN W3" pitchFamily="1" charset="-128"/>
              <a:sym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4" name="Picture 6" descr="3094.1010_KING_Titel.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Rectangle 3"/>
          <p:cNvSpPr>
            <a:spLocks noChangeArrowheads="1"/>
          </p:cNvSpPr>
          <p:nvPr/>
        </p:nvSpPr>
        <p:spPr bwMode="auto">
          <a:xfrm>
            <a:off x="3001963" y="1620838"/>
            <a:ext cx="6142037" cy="4322762"/>
          </a:xfrm>
          <a:prstGeom prst="rect">
            <a:avLst/>
          </a:prstGeom>
          <a:solidFill>
            <a:srgbClr val="FFFFFF">
              <a:alpha val="59999"/>
            </a:srgbClr>
          </a:solidFill>
          <a:ln w="9525">
            <a:noFill/>
            <a:miter lim="800000"/>
            <a:headEnd/>
            <a:tailEnd/>
          </a:ln>
        </p:spPr>
        <p:txBody>
          <a:bodyPr wrap="none" anchor="ctr"/>
          <a:lstStyle/>
          <a:p>
            <a:pPr algn="ctr">
              <a:defRPr/>
            </a:pPr>
            <a:endParaRPr lang="en-US">
              <a:latin typeface="Arial Unicode MS" pitchFamily="-1" charset="0"/>
              <a:ea typeface="Arial Unicode MS" pitchFamily="-1" charset="0"/>
              <a:cs typeface="Arial Unicode MS" pitchFamily="-1" charset="0"/>
            </a:endParaRPr>
          </a:p>
        </p:txBody>
      </p:sp>
      <p:sp>
        <p:nvSpPr>
          <p:cNvPr id="225284" name="Rectangle 4"/>
          <p:cNvSpPr>
            <a:spLocks noGrp="1" noChangeArrowheads="1"/>
          </p:cNvSpPr>
          <p:nvPr>
            <p:ph type="ctrTitle"/>
          </p:nvPr>
        </p:nvSpPr>
        <p:spPr>
          <a:xfrm>
            <a:off x="3352800" y="2125663"/>
            <a:ext cx="5334000" cy="1470025"/>
          </a:xfrm>
        </p:spPr>
        <p:txBody>
          <a:bodyPr/>
          <a:lstStyle>
            <a:lvl1pPr>
              <a:lnSpc>
                <a:spcPct val="85000"/>
              </a:lnSpc>
              <a:defRPr/>
            </a:lvl1pPr>
          </a:lstStyle>
          <a:p>
            <a:r>
              <a:rPr lang="en-US"/>
              <a:t>Click to edit Master title style</a:t>
            </a:r>
          </a:p>
        </p:txBody>
      </p:sp>
      <p:sp>
        <p:nvSpPr>
          <p:cNvPr id="225285" name="Rectangle 5"/>
          <p:cNvSpPr>
            <a:spLocks noGrp="1" noChangeArrowheads="1"/>
          </p:cNvSpPr>
          <p:nvPr>
            <p:ph type="subTitle" idx="1"/>
          </p:nvPr>
        </p:nvSpPr>
        <p:spPr>
          <a:xfrm>
            <a:off x="3352800" y="3886200"/>
            <a:ext cx="5334000" cy="1752600"/>
          </a:xfrm>
        </p:spPr>
        <p:txBody>
          <a:bodyPr/>
          <a:lstStyle>
            <a:lvl1pPr marL="0" indent="0">
              <a:buFontTx/>
              <a:buNone/>
              <a:defRPr/>
            </a:lvl1pPr>
          </a:lstStyle>
          <a:p>
            <a:r>
              <a:rPr lang="en-US"/>
              <a:t>Click to edit Master subtitle style</a:t>
            </a:r>
          </a:p>
        </p:txBody>
      </p:sp>
      <p:sp>
        <p:nvSpPr>
          <p:cNvPr id="6" name="Rectangle 6"/>
          <p:cNvSpPr>
            <a:spLocks noGrp="1" noChangeArrowheads="1"/>
          </p:cNvSpPr>
          <p:nvPr>
            <p:ph type="dt" sz="half" idx="10"/>
          </p:nvPr>
        </p:nvSpPr>
        <p:spPr>
          <a:xfrm>
            <a:off x="6553200" y="6081713"/>
            <a:ext cx="2133600" cy="293687"/>
          </a:xfrm>
        </p:spPr>
        <p:txBody>
          <a:bodyPr/>
          <a:lstStyle>
            <a:lvl1pPr>
              <a:defRPr/>
            </a:lvl1pPr>
          </a:lstStyle>
          <a:p>
            <a:pPr>
              <a:defRPr/>
            </a:pPr>
            <a:endParaRPr lang="en-US"/>
          </a:p>
        </p:txBody>
      </p:sp>
      <p:sp>
        <p:nvSpPr>
          <p:cNvPr id="7" name="Rectangle 7"/>
          <p:cNvSpPr>
            <a:spLocks noGrp="1" noChangeArrowheads="1"/>
          </p:cNvSpPr>
          <p:nvPr>
            <p:ph type="ftr" sz="quarter" idx="11"/>
          </p:nvPr>
        </p:nvSpPr>
        <p:spPr>
          <a:xfrm>
            <a:off x="750888" y="6081713"/>
            <a:ext cx="5624512" cy="293687"/>
          </a:xfrm>
        </p:spPr>
        <p:txBody>
          <a:bodyPr/>
          <a:lstStyle>
            <a:lvl1pPr algn="l">
              <a:defRPr b="1"/>
            </a:lvl1pPr>
          </a:lstStyle>
          <a:p>
            <a:pPr>
              <a:defRPr/>
            </a:pPr>
            <a:endParaRPr lang="en-US"/>
          </a:p>
        </p:txBody>
      </p:sp>
      <p:sp>
        <p:nvSpPr>
          <p:cNvPr id="8" name="Rectangle 8"/>
          <p:cNvSpPr>
            <a:spLocks noGrp="1" noChangeArrowheads="1"/>
          </p:cNvSpPr>
          <p:nvPr>
            <p:ph type="sldNum" sz="quarter" idx="12"/>
          </p:nvPr>
        </p:nvSpPr>
        <p:spPr>
          <a:xfrm>
            <a:off x="207963" y="6081713"/>
            <a:ext cx="423862" cy="293687"/>
          </a:xfrm>
        </p:spPr>
        <p:txBody>
          <a:bodyPr/>
          <a:lstStyle>
            <a:lvl1pPr>
              <a:defRPr/>
            </a:lvl1pPr>
          </a:lstStyle>
          <a:p>
            <a:fld id="{608AE432-24A2-8745-AECD-D8A295B894E5}" type="slidenum">
              <a:rPr lang="en-US"/>
              <a:pPr/>
              <a:t>‹nr.›</a:t>
            </a:fld>
            <a:endParaRPr lang="en-US"/>
          </a:p>
        </p:txBody>
      </p:sp>
    </p:spTree>
  </p:cSld>
  <p:clrMapOvr>
    <a:masterClrMapping/>
  </p:clrMapOvr>
  <p:transition xmlns:p14="http://schemas.microsoft.com/office/powerpoint/2010/mai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A9B1EC86-7057-D044-9373-B6D5CDF7E5F5}" type="slidenum">
              <a:rPr lang="en-US"/>
              <a:pPr/>
              <a:t>‹nr.›</a:t>
            </a:fld>
            <a:endParaRPr lang="en-US"/>
          </a:p>
        </p:txBody>
      </p:sp>
    </p:spTree>
  </p:cSld>
  <p:clrMapOvr>
    <a:masterClrMapping/>
  </p:clrMapOvr>
  <p:transition xmlns:p14="http://schemas.microsoft.com/office/powerpoint/2010/mai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48957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48957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9FA5A4E2-BB99-9442-AC25-1D06331F487C}" type="slidenum">
              <a:rPr lang="en-US"/>
              <a:pPr/>
              <a:t>‹nr.›</a:t>
            </a:fld>
            <a:endParaRPr lang="en-US"/>
          </a:p>
        </p:txBody>
      </p:sp>
    </p:spTree>
  </p:cSld>
  <p:clrMapOvr>
    <a:masterClrMapping/>
  </p:clrMapOvr>
  <p:transition xmlns:p14="http://schemas.microsoft.com/office/powerpoint/2010/mai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3" name="Picture 6" descr="3094.1010_KING_Titel.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2852302" y="3104571"/>
            <a:ext cx="6211066" cy="2237701"/>
          </a:xfrm>
          <a:prstGeom prst="rect">
            <a:avLst/>
          </a:prstGeom>
        </p:spPr>
        <p:txBody>
          <a:bodyPr wrap="square" anchor="t">
            <a:noAutofit/>
          </a:bodyPr>
          <a:lstStyle>
            <a:lvl1pPr algn="l">
              <a:spcAft>
                <a:spcPts val="4200"/>
              </a:spcAft>
              <a:defRPr sz="3500" b="1" i="0" baseline="0">
                <a:solidFill>
                  <a:schemeClr val="bg1"/>
                </a:solidFill>
                <a:latin typeface="Verdana"/>
                <a:cs typeface="Verdana"/>
              </a:defRPr>
            </a:lvl1pPr>
          </a:lstStyle>
          <a:p>
            <a:r>
              <a:rPr lang="nl-NL" smtClean="0"/>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r>
              <a:rPr lang="nl-NL" smtClean="0"/>
              <a:t>Utrecht, 14 februari 2013</a:t>
            </a: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ECD0A1-B8A5-461A-9B05-F03FD559DF31}" type="slidenum">
              <a:rPr lang="en-US"/>
              <a:pPr>
                <a:defRPr/>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3FF9E080-EFB2-9B4D-9623-9975EE504A90}" type="slidenum">
              <a:rPr lang="en-US"/>
              <a:pPr/>
              <a:t>‹nr.›</a:t>
            </a:fld>
            <a:endParaRPr lang="en-US"/>
          </a:p>
        </p:txBody>
      </p:sp>
    </p:spTree>
  </p:cSld>
  <p:clrMapOvr>
    <a:masterClrMapping/>
  </p:clrMapOvr>
  <p:transition xmlns:p14="http://schemas.microsoft.com/office/powerpoint/2010/mai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38DFFF1D-610C-AA4C-A45E-D0B62CBF16DF}" type="slidenum">
              <a:rPr lang="en-US"/>
              <a:pPr/>
              <a:t>‹nr.›</a:t>
            </a:fld>
            <a:endParaRPr lang="en-US"/>
          </a:p>
        </p:txBody>
      </p:sp>
    </p:spTree>
  </p:cSld>
  <p:clrMapOvr>
    <a:masterClrMapping/>
  </p:clrMapOvr>
  <p:transition xmlns:p14="http://schemas.microsoft.com/office/powerpoint/2010/mai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164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164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45AEC565-05AD-3945-8735-C2432CE90322}" type="slidenum">
              <a:rPr lang="en-US"/>
              <a:pPr/>
              <a:t>‹nr.›</a:t>
            </a:fld>
            <a:endParaRPr lang="en-US"/>
          </a:p>
        </p:txBody>
      </p:sp>
    </p:spTree>
  </p:cSld>
  <p:clrMapOvr>
    <a:masterClrMapping/>
  </p:clrMapOvr>
  <p:transition xmlns:p14="http://schemas.microsoft.com/office/powerpoint/2010/mai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fld id="{9CD7C12E-952C-1A4E-AC2D-CC1BDDB44853}" type="slidenum">
              <a:rPr lang="en-US"/>
              <a:pPr/>
              <a:t>‹nr.›</a:t>
            </a:fld>
            <a:endParaRPr lang="en-US"/>
          </a:p>
        </p:txBody>
      </p:sp>
    </p:spTree>
  </p:cSld>
  <p:clrMapOvr>
    <a:masterClrMapping/>
  </p:clrMapOvr>
  <p:transition xmlns:p14="http://schemas.microsoft.com/office/powerpoint/2010/mai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fld id="{3D186424-B1DB-4744-8078-678BE9DA341C}" type="slidenum">
              <a:rPr lang="en-US"/>
              <a:pPr/>
              <a:t>‹nr.›</a:t>
            </a:fld>
            <a:endParaRPr lang="en-US"/>
          </a:p>
        </p:txBody>
      </p:sp>
    </p:spTree>
  </p:cSld>
  <p:clrMapOvr>
    <a:masterClrMapping/>
  </p:clrMapOvr>
  <p:transition xmlns:p14="http://schemas.microsoft.com/office/powerpoint/2010/mai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fld id="{8CCCB0A9-1B22-2F4C-A5ED-B034000D1B8E}" type="slidenum">
              <a:rPr lang="en-US"/>
              <a:pPr/>
              <a:t>‹nr.›</a:t>
            </a:fld>
            <a:endParaRPr lang="en-US"/>
          </a:p>
        </p:txBody>
      </p:sp>
    </p:spTree>
  </p:cSld>
  <p:clrMapOvr>
    <a:masterClrMapping/>
  </p:clrMapOvr>
  <p:transition xmlns:p14="http://schemas.microsoft.com/office/powerpoint/2010/mai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7CA30940-0397-E74F-9B83-4931B6EE2C54}" type="slidenum">
              <a:rPr lang="en-US"/>
              <a:pPr/>
              <a:t>‹nr.›</a:t>
            </a:fld>
            <a:endParaRPr lang="en-US"/>
          </a:p>
        </p:txBody>
      </p:sp>
    </p:spTree>
  </p:cSld>
  <p:clrMapOvr>
    <a:masterClrMapping/>
  </p:clrMapOvr>
  <p:transition xmlns:p14="http://schemas.microsoft.com/office/powerpoint/2010/mai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4642BB77-25BC-F44F-AE50-220DBFD10680}" type="slidenum">
              <a:rPr lang="en-US"/>
              <a:pPr/>
              <a:t>‹nr.›</a:t>
            </a:fld>
            <a:endParaRPr lang="en-US"/>
          </a:p>
        </p:txBody>
      </p:sp>
    </p:spTree>
  </p:cSld>
  <p:clrMapOvr>
    <a:masterClrMapping/>
  </p:clrMapOvr>
  <p:transition xmlns:p14="http://schemas.microsoft.com/office/powerpoint/2010/main">
    <p:wipe di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9" descr="3094.1010_KING_Master.jpg"/>
          <p:cNvPicPr>
            <a:picLocks noChangeAspect="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457200" y="274638"/>
            <a:ext cx="623252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457200" y="1600200"/>
            <a:ext cx="8229600" cy="4164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4261" name="Rectangle 5"/>
          <p:cNvSpPr>
            <a:spLocks noGrp="1" noChangeArrowheads="1"/>
          </p:cNvSpPr>
          <p:nvPr>
            <p:ph type="dt" sz="half" idx="2"/>
          </p:nvPr>
        </p:nvSpPr>
        <p:spPr bwMode="auto">
          <a:xfrm>
            <a:off x="457200" y="6064250"/>
            <a:ext cx="2133600" cy="298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b="0">
                <a:latin typeface="+mn-lt"/>
                <a:ea typeface="ヒラギノ角ゴ Pro W3" charset="-128"/>
                <a:cs typeface="+mn-cs"/>
              </a:defRPr>
            </a:lvl1pPr>
          </a:lstStyle>
          <a:p>
            <a:pPr>
              <a:defRPr/>
            </a:pPr>
            <a:endParaRPr lang="en-US"/>
          </a:p>
        </p:txBody>
      </p:sp>
      <p:sp>
        <p:nvSpPr>
          <p:cNvPr id="224262" name="Rectangle 6"/>
          <p:cNvSpPr>
            <a:spLocks noGrp="1" noChangeArrowheads="1"/>
          </p:cNvSpPr>
          <p:nvPr>
            <p:ph type="ftr" sz="quarter" idx="3"/>
          </p:nvPr>
        </p:nvSpPr>
        <p:spPr bwMode="auto">
          <a:xfrm>
            <a:off x="3124200" y="6064250"/>
            <a:ext cx="2895600" cy="298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b="0">
                <a:latin typeface="+mn-lt"/>
                <a:ea typeface="ヒラギノ角ゴ Pro W3" charset="-128"/>
                <a:cs typeface="+mn-cs"/>
              </a:defRPr>
            </a:lvl1pPr>
          </a:lstStyle>
          <a:p>
            <a:pPr>
              <a:defRPr/>
            </a:pPr>
            <a:endParaRPr lang="en-US"/>
          </a:p>
        </p:txBody>
      </p:sp>
      <p:sp>
        <p:nvSpPr>
          <p:cNvPr id="224263" name="Rectangle 7"/>
          <p:cNvSpPr>
            <a:spLocks noGrp="1" noChangeArrowheads="1"/>
          </p:cNvSpPr>
          <p:nvPr>
            <p:ph type="sldNum" sz="quarter" idx="4"/>
          </p:nvPr>
        </p:nvSpPr>
        <p:spPr bwMode="auto">
          <a:xfrm>
            <a:off x="6553200" y="6064250"/>
            <a:ext cx="2133600" cy="298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b="0">
                <a:latin typeface="Arial" pitchFamily="-84" charset="0"/>
                <a:ea typeface="ヒラギノ角ゴ Pro W3" pitchFamily="-84" charset="-128"/>
                <a:cs typeface="ヒラギノ角ゴ Pro W3" pitchFamily="-84" charset="-128"/>
              </a:defRPr>
            </a:lvl1pPr>
          </a:lstStyle>
          <a:p>
            <a:fld id="{FF4468EA-A7C9-064A-AAFA-020F0EEA9A40}" type="slidenum">
              <a:rPr lang="en-US"/>
              <a:pPr/>
              <a:t>‹nr.›</a:t>
            </a:fld>
            <a:endParaRPr lang="en-US"/>
          </a:p>
        </p:txBody>
      </p:sp>
    </p:spTree>
  </p:cSld>
  <p:clrMap bg1="lt1" tx1="dk1" bg2="lt2" tx2="dk2" accent1="accent1" accent2="accent2" accent3="accent3" accent4="accent4" accent5="accent5" accent6="accent6" hlink="hlink" folHlink="folHlink"/>
  <p:sldLayoutIdLst>
    <p:sldLayoutId id="2147484158" r:id="rId1"/>
    <p:sldLayoutId id="2147484148" r:id="rId2"/>
    <p:sldLayoutId id="2147484149" r:id="rId3"/>
    <p:sldLayoutId id="2147484150" r:id="rId4"/>
    <p:sldLayoutId id="2147484151" r:id="rId5"/>
    <p:sldLayoutId id="2147484152" r:id="rId6"/>
    <p:sldLayoutId id="2147484153" r:id="rId7"/>
    <p:sldLayoutId id="2147484154" r:id="rId8"/>
    <p:sldLayoutId id="2147484155" r:id="rId9"/>
    <p:sldLayoutId id="2147484156" r:id="rId10"/>
    <p:sldLayoutId id="2147484157" r:id="rId11"/>
    <p:sldLayoutId id="2147484160" r:id="rId12"/>
  </p:sldLayoutIdLst>
  <p:transition xmlns:p14="http://schemas.microsoft.com/office/powerpoint/2010/main">
    <p:wipe dir="d"/>
  </p:transition>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3200" b="1">
          <a:solidFill>
            <a:schemeClr val="tx2"/>
          </a:solidFill>
          <a:latin typeface="+mj-lt"/>
          <a:ea typeface="ＭＳ Ｐゴシック" charset="0"/>
          <a:cs typeface="+mj-cs"/>
        </a:defRPr>
      </a:lvl1pPr>
      <a:lvl2pPr algn="l" rtl="0" eaLnBrk="0" fontAlgn="base" hangingPunct="0">
        <a:spcBef>
          <a:spcPct val="0"/>
        </a:spcBef>
        <a:spcAft>
          <a:spcPct val="0"/>
        </a:spcAft>
        <a:defRPr sz="3200" b="1">
          <a:solidFill>
            <a:schemeClr val="tx2"/>
          </a:solidFill>
          <a:latin typeface="Arial" charset="0"/>
          <a:ea typeface="ＭＳ Ｐゴシック" charset="0"/>
          <a:cs typeface="Arial" charset="0"/>
        </a:defRPr>
      </a:lvl2pPr>
      <a:lvl3pPr algn="l" rtl="0" eaLnBrk="0" fontAlgn="base" hangingPunct="0">
        <a:spcBef>
          <a:spcPct val="0"/>
        </a:spcBef>
        <a:spcAft>
          <a:spcPct val="0"/>
        </a:spcAft>
        <a:defRPr sz="3200" b="1">
          <a:solidFill>
            <a:schemeClr val="tx2"/>
          </a:solidFill>
          <a:latin typeface="Arial" charset="0"/>
          <a:ea typeface="ＭＳ Ｐゴシック" charset="0"/>
          <a:cs typeface="Arial" charset="0"/>
        </a:defRPr>
      </a:lvl3pPr>
      <a:lvl4pPr algn="l" rtl="0" eaLnBrk="0" fontAlgn="base" hangingPunct="0">
        <a:spcBef>
          <a:spcPct val="0"/>
        </a:spcBef>
        <a:spcAft>
          <a:spcPct val="0"/>
        </a:spcAft>
        <a:defRPr sz="3200" b="1">
          <a:solidFill>
            <a:schemeClr val="tx2"/>
          </a:solidFill>
          <a:latin typeface="Arial" charset="0"/>
          <a:ea typeface="ＭＳ Ｐゴシック" charset="0"/>
          <a:cs typeface="Arial" charset="0"/>
        </a:defRPr>
      </a:lvl4pPr>
      <a:lvl5pPr algn="l" rtl="0" eaLnBrk="0" fontAlgn="base" hangingPunct="0">
        <a:spcBef>
          <a:spcPct val="0"/>
        </a:spcBef>
        <a:spcAft>
          <a:spcPct val="0"/>
        </a:spcAft>
        <a:defRPr sz="3200" b="1">
          <a:solidFill>
            <a:schemeClr val="tx2"/>
          </a:solidFill>
          <a:latin typeface="Arial" charset="0"/>
          <a:ea typeface="ＭＳ Ｐゴシック" charset="0"/>
          <a:cs typeface="Arial" charset="0"/>
        </a:defRPr>
      </a:lvl5pPr>
      <a:lvl6pPr marL="457200" algn="l" rtl="0" fontAlgn="base">
        <a:spcBef>
          <a:spcPct val="0"/>
        </a:spcBef>
        <a:spcAft>
          <a:spcPct val="0"/>
        </a:spcAft>
        <a:defRPr sz="3200" b="1">
          <a:solidFill>
            <a:schemeClr val="tx2"/>
          </a:solidFill>
          <a:latin typeface="Arial" charset="0"/>
          <a:cs typeface="Arial" charset="0"/>
        </a:defRPr>
      </a:lvl6pPr>
      <a:lvl7pPr marL="914400" algn="l" rtl="0" fontAlgn="base">
        <a:spcBef>
          <a:spcPct val="0"/>
        </a:spcBef>
        <a:spcAft>
          <a:spcPct val="0"/>
        </a:spcAft>
        <a:defRPr sz="3200" b="1">
          <a:solidFill>
            <a:schemeClr val="tx2"/>
          </a:solidFill>
          <a:latin typeface="Arial" charset="0"/>
          <a:cs typeface="Arial" charset="0"/>
        </a:defRPr>
      </a:lvl7pPr>
      <a:lvl8pPr marL="1371600" algn="l" rtl="0" fontAlgn="base">
        <a:spcBef>
          <a:spcPct val="0"/>
        </a:spcBef>
        <a:spcAft>
          <a:spcPct val="0"/>
        </a:spcAft>
        <a:defRPr sz="3200" b="1">
          <a:solidFill>
            <a:schemeClr val="tx2"/>
          </a:solidFill>
          <a:latin typeface="Arial" charset="0"/>
          <a:cs typeface="Arial" charset="0"/>
        </a:defRPr>
      </a:lvl8pPr>
      <a:lvl9pPr marL="1828800" algn="l" rtl="0" fontAlgn="base">
        <a:spcBef>
          <a:spcPct val="0"/>
        </a:spcBef>
        <a:spcAft>
          <a:spcPct val="0"/>
        </a:spcAft>
        <a:defRPr sz="32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a:solidFill>
            <a:schemeClr val="tx1"/>
          </a:solidFill>
          <a:latin typeface="+mn-lt"/>
          <a:ea typeface="Arial" charset="0"/>
          <a:cs typeface="+mn-cs"/>
        </a:defRPr>
      </a:lvl5pPr>
      <a:lvl6pPr marL="2514600" indent="-228600" algn="l" rtl="0" fontAlgn="base">
        <a:spcBef>
          <a:spcPct val="20000"/>
        </a:spcBef>
        <a:spcAft>
          <a:spcPct val="0"/>
        </a:spcAft>
        <a:buChar char="»"/>
        <a:defRPr>
          <a:solidFill>
            <a:schemeClr val="tx1"/>
          </a:solidFill>
          <a:latin typeface="+mn-lt"/>
          <a:cs typeface="+mn-cs"/>
        </a:defRPr>
      </a:lvl6pPr>
      <a:lvl7pPr marL="2971800" indent="-228600" algn="l" rtl="0" fontAlgn="base">
        <a:spcBef>
          <a:spcPct val="20000"/>
        </a:spcBef>
        <a:spcAft>
          <a:spcPct val="0"/>
        </a:spcAft>
        <a:buChar char="»"/>
        <a:defRPr>
          <a:solidFill>
            <a:schemeClr val="tx1"/>
          </a:solidFill>
          <a:latin typeface="+mn-lt"/>
          <a:cs typeface="+mn-cs"/>
        </a:defRPr>
      </a:lvl7pPr>
      <a:lvl8pPr marL="3429000" indent="-228600" algn="l" rtl="0" fontAlgn="base">
        <a:spcBef>
          <a:spcPct val="20000"/>
        </a:spcBef>
        <a:spcAft>
          <a:spcPct val="0"/>
        </a:spcAft>
        <a:buChar char="»"/>
        <a:defRPr>
          <a:solidFill>
            <a:schemeClr val="tx1"/>
          </a:solidFill>
          <a:latin typeface="+mn-lt"/>
          <a:cs typeface="+mn-cs"/>
        </a:defRPr>
      </a:lvl8pPr>
      <a:lvl9pPr marL="3886200" indent="-228600" algn="l" rtl="0" fontAlgn="base">
        <a:spcBef>
          <a:spcPct val="20000"/>
        </a:spcBef>
        <a:spcAft>
          <a:spcPct val="0"/>
        </a:spcAft>
        <a:buChar char="»"/>
        <a:defRPr>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hyperlink" Target="http://www.gemeentesecretaris.nl/" TargetMode="External"/><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0"/>
          <p:cNvSpPr>
            <a:spLocks noGrp="1"/>
          </p:cNvSpPr>
          <p:nvPr>
            <p:ph type="ctrTitle"/>
          </p:nvPr>
        </p:nvSpPr>
        <p:spPr bwMode="auto">
          <a:noFill/>
          <a:ln>
            <a:miter lim="800000"/>
            <a:headEnd/>
            <a:tailEnd/>
          </a:ln>
        </p:spPr>
        <p:txBody>
          <a:bodyPr vert="horz" lIns="91440" tIns="45720" rIns="91440" bIns="45720" numCol="1" anchorCtr="0" compatLnSpc="1">
            <a:prstTxWarp prst="textNoShape">
              <a:avLst/>
            </a:prstTxWarp>
          </a:bodyPr>
          <a:lstStyle/>
          <a:p>
            <a:pPr eaLnBrk="1" hangingPunct="1"/>
            <a:r>
              <a:rPr lang="nl-NL" dirty="0" smtClean="0"/>
              <a:t>Expertgroep Informatiemodellen</a:t>
            </a:r>
            <a:br>
              <a:rPr lang="nl-NL" dirty="0" smtClean="0"/>
            </a:br>
            <a:r>
              <a:rPr lang="nl-NL" dirty="0" smtClean="0"/>
              <a:t>Stand van zaken project </a:t>
            </a:r>
            <a:r>
              <a:rPr lang="nl-NL" dirty="0" err="1" smtClean="0"/>
              <a:t>ViSD</a:t>
            </a:r>
            <a:endParaRPr lang="en-US" dirty="0" smtClean="0">
              <a:solidFill>
                <a:srgbClr val="ED0C8B"/>
              </a:solidFill>
              <a:latin typeface="Verdana" charset="0"/>
            </a:endParaRPr>
          </a:p>
        </p:txBody>
      </p:sp>
      <p:sp>
        <p:nvSpPr>
          <p:cNvPr id="7" name="Text Box 2"/>
          <p:cNvSpPr txBox="1">
            <a:spLocks noChangeArrowheads="1"/>
          </p:cNvSpPr>
          <p:nvPr/>
        </p:nvSpPr>
        <p:spPr bwMode="auto">
          <a:xfrm>
            <a:off x="8374063" y="6021288"/>
            <a:ext cx="395287" cy="381000"/>
          </a:xfrm>
          <a:prstGeom prst="rect">
            <a:avLst/>
          </a:prstGeom>
          <a:noFill/>
          <a:ln w="12700">
            <a:noFill/>
            <a:miter lim="800000"/>
            <a:headEnd/>
            <a:tailEnd/>
          </a:ln>
        </p:spPr>
        <p:txBody>
          <a:bodyPr wrap="none" anchor="ctr"/>
          <a:lstStyle/>
          <a:p>
            <a:pPr algn="ctr"/>
            <a:fld id="{46A87B01-20CE-4C08-B1B0-66E649C416E0}" type="slidenum">
              <a:rPr lang="en-US" sz="2000">
                <a:solidFill>
                  <a:srgbClr val="FFFFFF"/>
                </a:solidFill>
                <a:cs typeface="Arial" pitchFamily="34" charset="0"/>
              </a:rPr>
              <a:pPr algn="ctr"/>
              <a:t>1</a:t>
            </a:fld>
            <a:endParaRPr lang="en-US" sz="2000" dirty="0">
              <a:solidFill>
                <a:srgbClr val="FFFFFF"/>
              </a:solidFill>
              <a:cs typeface="Arial" pitchFamily="34" charset="0"/>
            </a:endParaRPr>
          </a:p>
        </p:txBody>
      </p:sp>
      <p:sp>
        <p:nvSpPr>
          <p:cNvPr id="5" name="Rectangle 2"/>
          <p:cNvSpPr>
            <a:spLocks/>
          </p:cNvSpPr>
          <p:nvPr/>
        </p:nvSpPr>
        <p:spPr bwMode="auto">
          <a:xfrm>
            <a:off x="228600" y="6019800"/>
            <a:ext cx="7404100" cy="381000"/>
          </a:xfrm>
          <a:prstGeom prst="rect">
            <a:avLst/>
          </a:prstGeom>
          <a:noFill/>
          <a:ln w="12700">
            <a:noFill/>
            <a:miter lim="800000"/>
            <a:headEnd/>
            <a:tailEnd/>
          </a:ln>
        </p:spPr>
        <p:txBody>
          <a:bodyPr lIns="0" tIns="0" rIns="40639" bIns="0" anchor="ctr"/>
          <a:lstStyle/>
          <a:p>
            <a:pPr marL="39688"/>
            <a:r>
              <a:rPr lang="en-US" b="0" dirty="0" smtClean="0">
                <a:solidFill>
                  <a:srgbClr val="FFFFFF"/>
                </a:solidFill>
                <a:cs typeface="Arial" pitchFamily="34" charset="0"/>
              </a:rPr>
              <a:t>Utrecht, 30 </a:t>
            </a:r>
            <a:r>
              <a:rPr lang="en-US" b="0" dirty="0" err="1" smtClean="0">
                <a:solidFill>
                  <a:srgbClr val="FFFFFF"/>
                </a:solidFill>
                <a:cs typeface="Arial" pitchFamily="34" charset="0"/>
              </a:rPr>
              <a:t>mei</a:t>
            </a:r>
            <a:r>
              <a:rPr lang="en-US" b="0" dirty="0" smtClean="0">
                <a:solidFill>
                  <a:srgbClr val="FFFFFF"/>
                </a:solidFill>
                <a:cs typeface="Arial" pitchFamily="34" charset="0"/>
              </a:rPr>
              <a:t> 2013</a:t>
            </a:r>
          </a:p>
          <a:p>
            <a:pPr marL="39688"/>
            <a:endParaRPr lang="en-US" b="0" dirty="0">
              <a:solidFill>
                <a:srgbClr val="FFFFFF"/>
              </a:solidFill>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
          <p:cNvPicPr>
            <a:picLocks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9" name="Rectangle 4"/>
          <p:cNvSpPr txBox="1">
            <a:spLocks noChangeArrowheads="1"/>
          </p:cNvSpPr>
          <p:nvPr/>
        </p:nvSpPr>
        <p:spPr bwMode="auto">
          <a:xfrm>
            <a:off x="611188" y="-27384"/>
            <a:ext cx="8229600" cy="729580"/>
          </a:xfrm>
          <a:prstGeom prst="rect">
            <a:avLst/>
          </a:prstGeom>
          <a:noFill/>
          <a:ln w="12700">
            <a:noFill/>
            <a:miter lim="800000"/>
            <a:headEnd/>
            <a:tailEnd/>
          </a:ln>
        </p:spPr>
        <p:txBody>
          <a:bodyPr vert="horz" wrap="square" lIns="50800" tIns="50800" rIns="132080" bIns="50800" numCol="1" anchor="b" anchorCtr="0" compatLnSpc="1">
            <a:prstTxWarp prst="textNoShape">
              <a:avLst/>
            </a:prstTxWarp>
          </a:bodyPr>
          <a:lstStyle/>
          <a:p>
            <a:pPr marL="39688" marR="0" lvl="0" indent="0" algn="l" defTabSz="914400" rtl="0" eaLnBrk="1" fontAlgn="base" latinLnBrk="0" hangingPunct="1">
              <a:lnSpc>
                <a:spcPct val="100000"/>
              </a:lnSpc>
              <a:spcBef>
                <a:spcPct val="0"/>
              </a:spcBef>
              <a:spcAft>
                <a:spcPct val="0"/>
              </a:spcAft>
              <a:buClrTx/>
              <a:buSzTx/>
              <a:buFontTx/>
              <a:buNone/>
              <a:tabLst/>
              <a:defRPr/>
            </a:pPr>
            <a:endParaRPr kumimoji="0" lang="en-US" sz="3600" b="1" i="0" u="none" strike="noStrike" kern="0" cap="none" spc="0" normalizeH="0" baseline="0" noProof="0" dirty="0" smtClean="0">
              <a:ln>
                <a:noFill/>
              </a:ln>
              <a:solidFill>
                <a:srgbClr val="ED0C8B"/>
              </a:solidFill>
              <a:effectLst/>
              <a:uLnTx/>
              <a:uFillTx/>
              <a:latin typeface="+mj-lt"/>
              <a:ea typeface="+mj-ea"/>
              <a:cs typeface="+mj-cs"/>
              <a:sym typeface="Verdana Bold" pitchFamily="1" charset="0"/>
            </a:endParaRPr>
          </a:p>
        </p:txBody>
      </p:sp>
      <p:sp>
        <p:nvSpPr>
          <p:cNvPr id="8" name="Text Box 2"/>
          <p:cNvSpPr txBox="1">
            <a:spLocks noChangeArrowheads="1"/>
          </p:cNvSpPr>
          <p:nvPr/>
        </p:nvSpPr>
        <p:spPr bwMode="auto">
          <a:xfrm>
            <a:off x="8374063" y="6021288"/>
            <a:ext cx="395287" cy="381000"/>
          </a:xfrm>
          <a:prstGeom prst="rect">
            <a:avLst/>
          </a:prstGeom>
          <a:noFill/>
          <a:ln w="12700">
            <a:noFill/>
            <a:miter lim="800000"/>
            <a:headEnd/>
            <a:tailEnd/>
          </a:ln>
        </p:spPr>
        <p:txBody>
          <a:bodyPr wrap="none" anchor="ctr"/>
          <a:lstStyle/>
          <a:p>
            <a:pPr algn="ctr"/>
            <a:fld id="{46A87B01-20CE-4C08-B1B0-66E649C416E0}" type="slidenum">
              <a:rPr lang="en-US" sz="2000">
                <a:solidFill>
                  <a:srgbClr val="FFFFFF"/>
                </a:solidFill>
                <a:cs typeface="Arial" pitchFamily="34" charset="0"/>
              </a:rPr>
              <a:pPr algn="ctr"/>
              <a:t>10</a:t>
            </a:fld>
            <a:endParaRPr lang="en-US" sz="2000" dirty="0">
              <a:solidFill>
                <a:srgbClr val="FFFFFF"/>
              </a:solidFill>
              <a:cs typeface="Arial" pitchFamily="34" charset="0"/>
            </a:endParaRPr>
          </a:p>
        </p:txBody>
      </p:sp>
      <p:sp>
        <p:nvSpPr>
          <p:cNvPr id="11" name="Rechthoek 10"/>
          <p:cNvSpPr/>
          <p:nvPr/>
        </p:nvSpPr>
        <p:spPr>
          <a:xfrm>
            <a:off x="0" y="0"/>
            <a:ext cx="5379186" cy="369332"/>
          </a:xfrm>
          <a:prstGeom prst="rect">
            <a:avLst/>
          </a:prstGeom>
        </p:spPr>
        <p:txBody>
          <a:bodyPr wrap="square">
            <a:spAutoFit/>
          </a:bodyPr>
          <a:lstStyle/>
          <a:p>
            <a:r>
              <a:rPr lang="nl-NL" dirty="0" smtClean="0"/>
              <a:t>Knooppuntendilemma</a:t>
            </a:r>
            <a:endParaRPr lang="nl-NL" dirty="0"/>
          </a:p>
        </p:txBody>
      </p:sp>
      <p:sp>
        <p:nvSpPr>
          <p:cNvPr id="15" name="Ovaal 14"/>
          <p:cNvSpPr/>
          <p:nvPr/>
        </p:nvSpPr>
        <p:spPr>
          <a:xfrm>
            <a:off x="7226672" y="1309511"/>
            <a:ext cx="1196622" cy="812800"/>
          </a:xfrm>
          <a:prstGeom prst="ellipse">
            <a:avLst/>
          </a:prstGeom>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lang="en-US" dirty="0" smtClean="0"/>
              <a:t>NUP </a:t>
            </a:r>
            <a:r>
              <a:rPr lang="en-US" dirty="0" err="1" smtClean="0"/>
              <a:t>bouw</a:t>
            </a:r>
            <a:endParaRPr lang="en-US" dirty="0" smtClean="0"/>
          </a:p>
          <a:p>
            <a:pPr algn="ctr"/>
            <a:r>
              <a:rPr lang="en-US" dirty="0" err="1" smtClean="0"/>
              <a:t>Stenen</a:t>
            </a:r>
            <a:r>
              <a:rPr lang="en-US" dirty="0" smtClean="0"/>
              <a:t>..</a:t>
            </a:r>
            <a:endParaRPr lang="nl-NL" dirty="0"/>
          </a:p>
        </p:txBody>
      </p:sp>
      <p:sp>
        <p:nvSpPr>
          <p:cNvPr id="17" name="Ovaal 16"/>
          <p:cNvSpPr/>
          <p:nvPr/>
        </p:nvSpPr>
        <p:spPr>
          <a:xfrm>
            <a:off x="180617" y="1044223"/>
            <a:ext cx="316089" cy="220134"/>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18" name="Ovaal 17"/>
          <p:cNvSpPr/>
          <p:nvPr/>
        </p:nvSpPr>
        <p:spPr>
          <a:xfrm>
            <a:off x="976484" y="702196"/>
            <a:ext cx="316089" cy="220134"/>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19" name="Ovaal 18"/>
          <p:cNvSpPr/>
          <p:nvPr/>
        </p:nvSpPr>
        <p:spPr>
          <a:xfrm>
            <a:off x="1761063" y="1021645"/>
            <a:ext cx="316089" cy="220134"/>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0" name="Stroomdiagram: Magnetische schijf 19"/>
          <p:cNvSpPr/>
          <p:nvPr/>
        </p:nvSpPr>
        <p:spPr>
          <a:xfrm>
            <a:off x="609596" y="803796"/>
            <a:ext cx="158044" cy="237067"/>
          </a:xfrm>
          <a:prstGeom prst="flowChartMagneticDisk">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21" name="Stroomdiagram: Magnetische schijf 20"/>
          <p:cNvSpPr/>
          <p:nvPr/>
        </p:nvSpPr>
        <p:spPr>
          <a:xfrm>
            <a:off x="1490129" y="803797"/>
            <a:ext cx="158044" cy="237067"/>
          </a:xfrm>
          <a:prstGeom prst="flowChartMagneticDisk">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cxnSp>
        <p:nvCxnSpPr>
          <p:cNvPr id="25" name="Rechte verbindingslijn 24"/>
          <p:cNvCxnSpPr>
            <a:stCxn id="17" idx="5"/>
          </p:cNvCxnSpPr>
          <p:nvPr/>
        </p:nvCxnSpPr>
        <p:spPr>
          <a:xfrm>
            <a:off x="450416" y="1232119"/>
            <a:ext cx="317224" cy="280592"/>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Rechte verbindingslijn 26"/>
          <p:cNvCxnSpPr>
            <a:stCxn id="20" idx="3"/>
          </p:cNvCxnSpPr>
          <p:nvPr/>
        </p:nvCxnSpPr>
        <p:spPr>
          <a:xfrm>
            <a:off x="688618" y="1040863"/>
            <a:ext cx="216257" cy="3355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Rechte verbindingslijn 29"/>
          <p:cNvCxnSpPr>
            <a:stCxn id="18" idx="4"/>
          </p:cNvCxnSpPr>
          <p:nvPr/>
        </p:nvCxnSpPr>
        <p:spPr>
          <a:xfrm flipH="1">
            <a:off x="1123950" y="922330"/>
            <a:ext cx="10579" cy="454033"/>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Rechte verbindingslijn 31"/>
          <p:cNvCxnSpPr>
            <a:stCxn id="21" idx="3"/>
          </p:cNvCxnSpPr>
          <p:nvPr/>
        </p:nvCxnSpPr>
        <p:spPr>
          <a:xfrm flipH="1">
            <a:off x="1390650" y="1040864"/>
            <a:ext cx="178501" cy="406936"/>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Rechte verbindingslijn 33"/>
          <p:cNvCxnSpPr>
            <a:stCxn id="19" idx="3"/>
          </p:cNvCxnSpPr>
          <p:nvPr/>
        </p:nvCxnSpPr>
        <p:spPr>
          <a:xfrm flipH="1">
            <a:off x="1569151" y="1209541"/>
            <a:ext cx="238202" cy="303170"/>
          </a:xfrm>
          <a:prstGeom prst="line">
            <a:avLst/>
          </a:prstGeom>
        </p:spPr>
        <p:style>
          <a:lnRef idx="2">
            <a:schemeClr val="accent1"/>
          </a:lnRef>
          <a:fillRef idx="0">
            <a:schemeClr val="accent1"/>
          </a:fillRef>
          <a:effectRef idx="1">
            <a:schemeClr val="accent1"/>
          </a:effectRef>
          <a:fontRef idx="minor">
            <a:schemeClr val="tx1"/>
          </a:fontRef>
        </p:style>
      </p:cxnSp>
      <p:sp>
        <p:nvSpPr>
          <p:cNvPr id="12" name="Ovaal 11"/>
          <p:cNvSpPr/>
          <p:nvPr/>
        </p:nvSpPr>
        <p:spPr>
          <a:xfrm>
            <a:off x="609596" y="1309511"/>
            <a:ext cx="1196622" cy="812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GeVS</a:t>
            </a:r>
            <a:endParaRPr lang="nl-NL" dirty="0"/>
          </a:p>
        </p:txBody>
      </p:sp>
      <p:sp>
        <p:nvSpPr>
          <p:cNvPr id="35" name="Ovaal 34"/>
          <p:cNvSpPr/>
          <p:nvPr/>
        </p:nvSpPr>
        <p:spPr>
          <a:xfrm>
            <a:off x="2657361" y="1044207"/>
            <a:ext cx="316089" cy="220134"/>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36" name="Ovaal 35"/>
          <p:cNvSpPr/>
          <p:nvPr/>
        </p:nvSpPr>
        <p:spPr>
          <a:xfrm>
            <a:off x="3453228" y="702180"/>
            <a:ext cx="316089" cy="220134"/>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37" name="Ovaal 36"/>
          <p:cNvSpPr/>
          <p:nvPr/>
        </p:nvSpPr>
        <p:spPr>
          <a:xfrm>
            <a:off x="4237807" y="1021629"/>
            <a:ext cx="316089" cy="220134"/>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38" name="Stroomdiagram: Magnetische schijf 37"/>
          <p:cNvSpPr/>
          <p:nvPr/>
        </p:nvSpPr>
        <p:spPr>
          <a:xfrm>
            <a:off x="3086340" y="803780"/>
            <a:ext cx="158044" cy="237067"/>
          </a:xfrm>
          <a:prstGeom prst="flowChartMagneticDisk">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39" name="Stroomdiagram: Magnetische schijf 38"/>
          <p:cNvSpPr/>
          <p:nvPr/>
        </p:nvSpPr>
        <p:spPr>
          <a:xfrm>
            <a:off x="3966873" y="803781"/>
            <a:ext cx="158044" cy="237067"/>
          </a:xfrm>
          <a:prstGeom prst="flowChartMagneticDisk">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cxnSp>
        <p:nvCxnSpPr>
          <p:cNvPr id="40" name="Rechte verbindingslijn 39"/>
          <p:cNvCxnSpPr>
            <a:stCxn id="35" idx="5"/>
          </p:cNvCxnSpPr>
          <p:nvPr/>
        </p:nvCxnSpPr>
        <p:spPr>
          <a:xfrm>
            <a:off x="2927160" y="1232103"/>
            <a:ext cx="317224" cy="280592"/>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41" name="Rechte verbindingslijn 40"/>
          <p:cNvCxnSpPr>
            <a:stCxn id="38" idx="3"/>
          </p:cNvCxnSpPr>
          <p:nvPr/>
        </p:nvCxnSpPr>
        <p:spPr>
          <a:xfrm>
            <a:off x="3165362" y="1040847"/>
            <a:ext cx="216257" cy="3355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42" name="Rechte verbindingslijn 41"/>
          <p:cNvCxnSpPr>
            <a:stCxn id="36" idx="4"/>
          </p:cNvCxnSpPr>
          <p:nvPr/>
        </p:nvCxnSpPr>
        <p:spPr>
          <a:xfrm flipH="1">
            <a:off x="3600694" y="922314"/>
            <a:ext cx="10579" cy="454033"/>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43" name="Rechte verbindingslijn 42"/>
          <p:cNvCxnSpPr>
            <a:stCxn id="39" idx="3"/>
          </p:cNvCxnSpPr>
          <p:nvPr/>
        </p:nvCxnSpPr>
        <p:spPr>
          <a:xfrm flipH="1">
            <a:off x="3867394" y="1040848"/>
            <a:ext cx="178501" cy="406936"/>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44" name="Rechte verbindingslijn 43"/>
          <p:cNvCxnSpPr>
            <a:stCxn id="37" idx="3"/>
          </p:cNvCxnSpPr>
          <p:nvPr/>
        </p:nvCxnSpPr>
        <p:spPr>
          <a:xfrm flipH="1">
            <a:off x="4045895" y="1209525"/>
            <a:ext cx="238202" cy="30317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13" name="Ovaal 12"/>
          <p:cNvSpPr/>
          <p:nvPr/>
        </p:nvSpPr>
        <p:spPr>
          <a:xfrm>
            <a:off x="2915816" y="1309511"/>
            <a:ext cx="1266717" cy="812800"/>
          </a:xfrm>
          <a:prstGeom prst="ellipse">
            <a:avLst/>
          </a:prstGeom>
          <a:gradFill>
            <a:gsLst>
              <a:gs pos="0">
                <a:srgbClr val="5E9EFF"/>
              </a:gs>
              <a:gs pos="39999">
                <a:srgbClr val="85C2FF"/>
              </a:gs>
              <a:gs pos="70000">
                <a:srgbClr val="C4D6EB"/>
              </a:gs>
              <a:gs pos="100000">
                <a:srgbClr val="FFEBFA"/>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dirty="0" smtClean="0"/>
              <a:t>IZO2016</a:t>
            </a:r>
            <a:endParaRPr lang="nl-NL" dirty="0"/>
          </a:p>
        </p:txBody>
      </p:sp>
      <p:sp>
        <p:nvSpPr>
          <p:cNvPr id="45" name="Ovaal 44"/>
          <p:cNvSpPr/>
          <p:nvPr/>
        </p:nvSpPr>
        <p:spPr>
          <a:xfrm>
            <a:off x="4791185" y="1044207"/>
            <a:ext cx="316089" cy="220134"/>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46" name="Ovaal 45"/>
          <p:cNvSpPr/>
          <p:nvPr/>
        </p:nvSpPr>
        <p:spPr>
          <a:xfrm>
            <a:off x="5587052" y="702180"/>
            <a:ext cx="316089" cy="220134"/>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47" name="Ovaal 46"/>
          <p:cNvSpPr/>
          <p:nvPr/>
        </p:nvSpPr>
        <p:spPr>
          <a:xfrm>
            <a:off x="6371631" y="1021629"/>
            <a:ext cx="316089" cy="220134"/>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48" name="Stroomdiagram: Magnetische schijf 47"/>
          <p:cNvSpPr/>
          <p:nvPr/>
        </p:nvSpPr>
        <p:spPr>
          <a:xfrm>
            <a:off x="5220164" y="803780"/>
            <a:ext cx="158044" cy="237067"/>
          </a:xfrm>
          <a:prstGeom prst="flowChartMagneticDisk">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49" name="Stroomdiagram: Magnetische schijf 48"/>
          <p:cNvSpPr/>
          <p:nvPr/>
        </p:nvSpPr>
        <p:spPr>
          <a:xfrm>
            <a:off x="6100697" y="803781"/>
            <a:ext cx="158044" cy="237067"/>
          </a:xfrm>
          <a:prstGeom prst="flowChartMagneticDisk">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cxnSp>
        <p:nvCxnSpPr>
          <p:cNvPr id="50" name="Rechte verbindingslijn 49"/>
          <p:cNvCxnSpPr>
            <a:stCxn id="45" idx="5"/>
          </p:cNvCxnSpPr>
          <p:nvPr/>
        </p:nvCxnSpPr>
        <p:spPr>
          <a:xfrm>
            <a:off x="5060984" y="1232103"/>
            <a:ext cx="317224" cy="280592"/>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51" name="Rechte verbindingslijn 50"/>
          <p:cNvCxnSpPr>
            <a:stCxn id="48" idx="3"/>
          </p:cNvCxnSpPr>
          <p:nvPr/>
        </p:nvCxnSpPr>
        <p:spPr>
          <a:xfrm>
            <a:off x="5299186" y="1040847"/>
            <a:ext cx="216257" cy="3355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52" name="Rechte verbindingslijn 51"/>
          <p:cNvCxnSpPr>
            <a:stCxn id="46" idx="4"/>
          </p:cNvCxnSpPr>
          <p:nvPr/>
        </p:nvCxnSpPr>
        <p:spPr>
          <a:xfrm flipH="1">
            <a:off x="5734518" y="922314"/>
            <a:ext cx="10579" cy="454033"/>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53" name="Rechte verbindingslijn 52"/>
          <p:cNvCxnSpPr>
            <a:stCxn id="49" idx="3"/>
          </p:cNvCxnSpPr>
          <p:nvPr/>
        </p:nvCxnSpPr>
        <p:spPr>
          <a:xfrm flipH="1">
            <a:off x="6001218" y="1040848"/>
            <a:ext cx="178501" cy="406936"/>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54" name="Rechte verbindingslijn 53"/>
          <p:cNvCxnSpPr>
            <a:stCxn id="47" idx="3"/>
          </p:cNvCxnSpPr>
          <p:nvPr/>
        </p:nvCxnSpPr>
        <p:spPr>
          <a:xfrm flipH="1">
            <a:off x="6179719" y="1209525"/>
            <a:ext cx="238202" cy="30317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16" name="Ovaal 15"/>
          <p:cNvSpPr/>
          <p:nvPr/>
        </p:nvSpPr>
        <p:spPr>
          <a:xfrm>
            <a:off x="5163834" y="1315154"/>
            <a:ext cx="1196622" cy="812800"/>
          </a:xfrm>
          <a:prstGeom prst="ellipse">
            <a:avLst/>
          </a:prstGeom>
          <a:gradFill>
            <a:gsLst>
              <a:gs pos="0">
                <a:srgbClr val="5E9EFF"/>
              </a:gs>
              <a:gs pos="39999">
                <a:srgbClr val="85C2FF"/>
              </a:gs>
              <a:gs pos="70000">
                <a:srgbClr val="C4D6EB"/>
              </a:gs>
              <a:gs pos="100000">
                <a:srgbClr val="FFEBFA"/>
              </a:gs>
            </a:gsLst>
            <a:lin ang="16200000" scaled="0"/>
          </a:gradFill>
          <a:ln>
            <a:prstDash val="sysDash"/>
          </a:ln>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lang="en-US" dirty="0" err="1" smtClean="0"/>
              <a:t>Jeugd</a:t>
            </a:r>
            <a:endParaRPr lang="nl-NL" dirty="0"/>
          </a:p>
        </p:txBody>
      </p:sp>
      <p:sp>
        <p:nvSpPr>
          <p:cNvPr id="56" name="Ovaal 55"/>
          <p:cNvSpPr/>
          <p:nvPr/>
        </p:nvSpPr>
        <p:spPr>
          <a:xfrm>
            <a:off x="3611273" y="4459111"/>
            <a:ext cx="1767913" cy="751610"/>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16200000" scaled="0"/>
          </a:gradFill>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en-US" dirty="0" err="1" smtClean="0">
                <a:solidFill>
                  <a:srgbClr val="C00000"/>
                </a:solidFill>
              </a:rPr>
              <a:t>Gemeenten</a:t>
            </a:r>
            <a:endParaRPr lang="nl-NL" dirty="0">
              <a:solidFill>
                <a:srgbClr val="C00000"/>
              </a:solidFill>
            </a:endParaRPr>
          </a:p>
        </p:txBody>
      </p:sp>
      <p:cxnSp>
        <p:nvCxnSpPr>
          <p:cNvPr id="58" name="Rechte verbindingslijn 57"/>
          <p:cNvCxnSpPr>
            <a:stCxn id="12" idx="4"/>
            <a:endCxn id="56" idx="0"/>
          </p:cNvCxnSpPr>
          <p:nvPr/>
        </p:nvCxnSpPr>
        <p:spPr>
          <a:xfrm>
            <a:off x="1207907" y="2122311"/>
            <a:ext cx="3287323" cy="2336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Rechte verbindingslijn 59"/>
          <p:cNvCxnSpPr>
            <a:stCxn id="13" idx="4"/>
            <a:endCxn id="56" idx="0"/>
          </p:cNvCxnSpPr>
          <p:nvPr/>
        </p:nvCxnSpPr>
        <p:spPr>
          <a:xfrm>
            <a:off x="3549175" y="2122311"/>
            <a:ext cx="946055" cy="23368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62" name="Rechte verbindingslijn 61"/>
          <p:cNvCxnSpPr>
            <a:stCxn id="16" idx="4"/>
          </p:cNvCxnSpPr>
          <p:nvPr/>
        </p:nvCxnSpPr>
        <p:spPr>
          <a:xfrm flipH="1">
            <a:off x="4466576" y="2127954"/>
            <a:ext cx="1295569" cy="2331157"/>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64" name="Rechte verbindingslijn 63"/>
          <p:cNvCxnSpPr>
            <a:stCxn id="15" idx="4"/>
          </p:cNvCxnSpPr>
          <p:nvPr/>
        </p:nvCxnSpPr>
        <p:spPr>
          <a:xfrm flipH="1">
            <a:off x="4466576" y="2122311"/>
            <a:ext cx="3358407" cy="2336800"/>
          </a:xfrm>
          <a:prstGeom prst="line">
            <a:avLst/>
          </a:prstGeom>
        </p:spPr>
        <p:style>
          <a:lnRef idx="2">
            <a:schemeClr val="accent1"/>
          </a:lnRef>
          <a:fillRef idx="0">
            <a:schemeClr val="accent1"/>
          </a:fillRef>
          <a:effectRef idx="1">
            <a:schemeClr val="accent1"/>
          </a:effectRef>
          <a:fontRef idx="minor">
            <a:schemeClr val="tx1"/>
          </a:fontRef>
        </p:style>
      </p:cxnSp>
      <p:sp>
        <p:nvSpPr>
          <p:cNvPr id="65" name="Rechthoek 64"/>
          <p:cNvSpPr/>
          <p:nvPr/>
        </p:nvSpPr>
        <p:spPr>
          <a:xfrm>
            <a:off x="5515443" y="4018840"/>
            <a:ext cx="3253907" cy="1446550"/>
          </a:xfrm>
          <a:prstGeom prst="rect">
            <a:avLst/>
          </a:prstGeom>
        </p:spPr>
        <p:txBody>
          <a:bodyPr wrap="square">
            <a:spAutoFit/>
          </a:bodyPr>
          <a:lstStyle/>
          <a:p>
            <a:r>
              <a:rPr lang="nl-NL" dirty="0" smtClean="0">
                <a:solidFill>
                  <a:srgbClr val="C00000"/>
                </a:solidFill>
              </a:rPr>
              <a:t>Vraagstuk:</a:t>
            </a:r>
          </a:p>
          <a:p>
            <a:r>
              <a:rPr lang="en-US" sz="1400" dirty="0" err="1" smtClean="0"/>
              <a:t>Waar</a:t>
            </a:r>
            <a:r>
              <a:rPr lang="en-US" sz="1400" dirty="0" smtClean="0"/>
              <a:t> los je het op:</a:t>
            </a:r>
          </a:p>
          <a:p>
            <a:pPr>
              <a:buFontTx/>
              <a:buChar char="-"/>
            </a:pPr>
            <a:r>
              <a:rPr lang="en-US" sz="1400" dirty="0" err="1" smtClean="0"/>
              <a:t>Bij</a:t>
            </a:r>
            <a:r>
              <a:rPr lang="en-US" sz="1400" dirty="0" smtClean="0"/>
              <a:t> de </a:t>
            </a:r>
            <a:r>
              <a:rPr lang="en-US" sz="1400" dirty="0" err="1" smtClean="0"/>
              <a:t>knooppunten</a:t>
            </a:r>
            <a:r>
              <a:rPr lang="en-US" sz="1400" dirty="0" smtClean="0"/>
              <a:t> </a:t>
            </a:r>
            <a:r>
              <a:rPr lang="en-US" sz="1400" dirty="0" err="1" smtClean="0"/>
              <a:t>zelf</a:t>
            </a:r>
            <a:endParaRPr lang="en-US" sz="1400" dirty="0" smtClean="0"/>
          </a:p>
          <a:p>
            <a:pPr>
              <a:buFontTx/>
              <a:buChar char="-"/>
            </a:pPr>
            <a:r>
              <a:rPr lang="en-US" sz="1400" dirty="0" smtClean="0"/>
              <a:t> </a:t>
            </a:r>
            <a:r>
              <a:rPr lang="en-US" sz="1400" dirty="0" err="1" smtClean="0"/>
              <a:t>centraal</a:t>
            </a:r>
            <a:r>
              <a:rPr lang="en-US" sz="1400" dirty="0" smtClean="0"/>
              <a:t> </a:t>
            </a:r>
            <a:r>
              <a:rPr lang="en-US" sz="1400" dirty="0" err="1" smtClean="0"/>
              <a:t>voor</a:t>
            </a:r>
            <a:r>
              <a:rPr lang="en-US" sz="1400" dirty="0" smtClean="0"/>
              <a:t> </a:t>
            </a:r>
            <a:r>
              <a:rPr lang="en-US" sz="1400" dirty="0" err="1" smtClean="0"/>
              <a:t>gemeenten</a:t>
            </a:r>
            <a:endParaRPr lang="en-US" sz="1400" dirty="0" smtClean="0"/>
          </a:p>
          <a:p>
            <a:pPr>
              <a:buFontTx/>
              <a:buChar char="-"/>
            </a:pPr>
            <a:r>
              <a:rPr lang="en-US" sz="1400" dirty="0" smtClean="0"/>
              <a:t> </a:t>
            </a:r>
            <a:r>
              <a:rPr lang="en-US" sz="1400" dirty="0" err="1" smtClean="0"/>
              <a:t>bij</a:t>
            </a:r>
            <a:r>
              <a:rPr lang="en-US" sz="1400" dirty="0" smtClean="0"/>
              <a:t> gemeente </a:t>
            </a:r>
            <a:r>
              <a:rPr lang="en-US" sz="1400" dirty="0" err="1" smtClean="0"/>
              <a:t>zelf</a:t>
            </a:r>
            <a:r>
              <a:rPr lang="en-US" sz="1400" dirty="0" smtClean="0"/>
              <a:t> </a:t>
            </a:r>
          </a:p>
          <a:p>
            <a:pPr>
              <a:buFontTx/>
              <a:buChar char="-"/>
            </a:pPr>
            <a:r>
              <a:rPr lang="en-US" sz="1400" dirty="0" smtClean="0"/>
              <a:t> </a:t>
            </a:r>
            <a:r>
              <a:rPr lang="en-US" sz="1400" dirty="0" err="1" smtClean="0"/>
              <a:t>hybride</a:t>
            </a:r>
            <a:r>
              <a:rPr lang="en-US" sz="1400" dirty="0" smtClean="0"/>
              <a:t> </a:t>
            </a:r>
            <a:r>
              <a:rPr lang="en-US" sz="1400" dirty="0" err="1" smtClean="0"/>
              <a:t>oplossing</a:t>
            </a:r>
            <a:endParaRPr lang="nl-NL" sz="1400" dirty="0"/>
          </a:p>
        </p:txBody>
      </p:sp>
      <p:sp>
        <p:nvSpPr>
          <p:cNvPr id="57" name="Ovaal 56"/>
          <p:cNvSpPr/>
          <p:nvPr/>
        </p:nvSpPr>
        <p:spPr>
          <a:xfrm>
            <a:off x="2460978" y="3510844"/>
            <a:ext cx="3797763" cy="40640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61" name="Rechthoek 60"/>
          <p:cNvSpPr/>
          <p:nvPr/>
        </p:nvSpPr>
        <p:spPr>
          <a:xfrm>
            <a:off x="0" y="4005064"/>
            <a:ext cx="3253907" cy="1877437"/>
          </a:xfrm>
          <a:prstGeom prst="rect">
            <a:avLst/>
          </a:prstGeom>
        </p:spPr>
        <p:txBody>
          <a:bodyPr wrap="square">
            <a:spAutoFit/>
          </a:bodyPr>
          <a:lstStyle/>
          <a:p>
            <a:r>
              <a:rPr lang="nl-NL" dirty="0" smtClean="0">
                <a:solidFill>
                  <a:srgbClr val="C00000"/>
                </a:solidFill>
              </a:rPr>
              <a:t>Vraagstuk:</a:t>
            </a:r>
          </a:p>
          <a:p>
            <a:r>
              <a:rPr lang="en-US" sz="1400" dirty="0" err="1" smtClean="0"/>
              <a:t>Organisatie</a:t>
            </a:r>
            <a:r>
              <a:rPr lang="en-US" sz="1400" dirty="0" smtClean="0"/>
              <a:t> van de </a:t>
            </a:r>
            <a:r>
              <a:rPr lang="en-US" sz="1400" dirty="0" err="1" smtClean="0"/>
              <a:t>buiten</a:t>
            </a:r>
            <a:r>
              <a:rPr lang="en-US" sz="1400" dirty="0" smtClean="0"/>
              <a:t>- </a:t>
            </a:r>
            <a:r>
              <a:rPr lang="en-US" sz="1400" dirty="0" err="1" smtClean="0"/>
              <a:t>gemeentelijke</a:t>
            </a:r>
            <a:r>
              <a:rPr lang="en-US" sz="1400" dirty="0" smtClean="0"/>
              <a:t> </a:t>
            </a:r>
            <a:r>
              <a:rPr lang="en-US" sz="1400" dirty="0" err="1" smtClean="0"/>
              <a:t>informatiehuishouding</a:t>
            </a:r>
            <a:endParaRPr lang="en-US" sz="1400" dirty="0" smtClean="0"/>
          </a:p>
          <a:p>
            <a:pPr>
              <a:buFontTx/>
              <a:buChar char="-"/>
            </a:pPr>
            <a:r>
              <a:rPr lang="en-US" sz="1400" dirty="0" err="1" smtClean="0"/>
              <a:t>Verschillende</a:t>
            </a:r>
            <a:r>
              <a:rPr lang="en-US" sz="1400" dirty="0" smtClean="0"/>
              <a:t> </a:t>
            </a:r>
            <a:r>
              <a:rPr lang="en-US" sz="1400" dirty="0" err="1" smtClean="0"/>
              <a:t>talen</a:t>
            </a:r>
            <a:endParaRPr lang="en-US" sz="1400" dirty="0" smtClean="0"/>
          </a:p>
          <a:p>
            <a:pPr>
              <a:buFontTx/>
              <a:buChar char="-"/>
            </a:pPr>
            <a:r>
              <a:rPr lang="en-US" sz="1400" dirty="0" smtClean="0"/>
              <a:t> </a:t>
            </a:r>
            <a:r>
              <a:rPr lang="en-US" sz="1400" dirty="0" err="1" smtClean="0"/>
              <a:t>Semantiek</a:t>
            </a:r>
            <a:endParaRPr lang="en-US" sz="1400" dirty="0" smtClean="0"/>
          </a:p>
          <a:p>
            <a:pPr>
              <a:buFontTx/>
              <a:buChar char="-"/>
            </a:pPr>
            <a:r>
              <a:rPr lang="en-US" sz="1400" dirty="0" smtClean="0"/>
              <a:t> </a:t>
            </a:r>
            <a:r>
              <a:rPr lang="en-US" sz="1400" dirty="0" err="1" smtClean="0"/>
              <a:t>Techniek</a:t>
            </a:r>
            <a:endParaRPr lang="en-US" sz="1400" dirty="0" smtClean="0"/>
          </a:p>
          <a:p>
            <a:pPr>
              <a:buFontTx/>
              <a:buChar char="-"/>
            </a:pPr>
            <a:r>
              <a:rPr lang="en-US" sz="1400" dirty="0" err="1" smtClean="0"/>
              <a:t>Dubbele</a:t>
            </a:r>
            <a:r>
              <a:rPr lang="en-US" sz="1400" dirty="0" smtClean="0"/>
              <a:t> en / of </a:t>
            </a:r>
            <a:r>
              <a:rPr lang="en-US" sz="1400" dirty="0" err="1" smtClean="0"/>
              <a:t>overlappende</a:t>
            </a:r>
            <a:r>
              <a:rPr lang="en-US" sz="1400" dirty="0" smtClean="0"/>
              <a:t>  </a:t>
            </a:r>
            <a:r>
              <a:rPr lang="en-US" sz="1400" dirty="0" err="1" smtClean="0"/>
              <a:t>functionaliteiten</a:t>
            </a:r>
            <a:endParaRPr lang="nl-NL" sz="1400" dirty="0"/>
          </a:p>
        </p:txBody>
      </p:sp>
      <p:sp>
        <p:nvSpPr>
          <p:cNvPr id="63" name="Ovaal 62"/>
          <p:cNvSpPr/>
          <p:nvPr/>
        </p:nvSpPr>
        <p:spPr bwMode="auto">
          <a:xfrm>
            <a:off x="6084168" y="3501008"/>
            <a:ext cx="432048" cy="522418"/>
          </a:xfrm>
          <a:prstGeom prst="ellipse">
            <a:avLst/>
          </a:prstGeom>
          <a:solidFill>
            <a:schemeClr val="tx2"/>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nl-NL" dirty="0" smtClean="0">
                <a:solidFill>
                  <a:schemeClr val="bg1"/>
                </a:solidFill>
                <a:latin typeface="Verdana" pitchFamily="34" charset="0"/>
                <a:ea typeface="ヒラギノ角ゴ Pro W3" charset="-128"/>
              </a:rPr>
              <a:t>9</a:t>
            </a:r>
            <a:endParaRPr kumimoji="0" lang="nl-NL" sz="1800" b="1" i="0" u="none" strike="noStrike" cap="none" normalizeH="0" baseline="0" dirty="0" smtClean="0">
              <a:ln>
                <a:noFill/>
              </a:ln>
              <a:solidFill>
                <a:schemeClr val="bg1"/>
              </a:solidFill>
              <a:effectLst/>
              <a:latin typeface="Verdana" pitchFamily="34" charset="0"/>
              <a:ea typeface="ヒラギノ角ゴ Pro W3" charset="-128"/>
            </a:endParaRPr>
          </a:p>
        </p:txBody>
      </p:sp>
      <p:sp>
        <p:nvSpPr>
          <p:cNvPr id="66" name="Ovaal 65"/>
          <p:cNvSpPr/>
          <p:nvPr/>
        </p:nvSpPr>
        <p:spPr bwMode="auto">
          <a:xfrm>
            <a:off x="6156176" y="1484784"/>
            <a:ext cx="432048" cy="522418"/>
          </a:xfrm>
          <a:prstGeom prst="ellipse">
            <a:avLst/>
          </a:prstGeom>
          <a:solidFill>
            <a:schemeClr val="tx2"/>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7</a:t>
            </a:r>
          </a:p>
        </p:txBody>
      </p:sp>
      <p:sp>
        <p:nvSpPr>
          <p:cNvPr id="67" name="Ovaal 66"/>
          <p:cNvSpPr/>
          <p:nvPr/>
        </p:nvSpPr>
        <p:spPr bwMode="auto">
          <a:xfrm>
            <a:off x="3995936" y="1700808"/>
            <a:ext cx="432048" cy="522418"/>
          </a:xfrm>
          <a:prstGeom prst="ellipse">
            <a:avLst/>
          </a:prstGeom>
          <a:solidFill>
            <a:schemeClr val="tx2"/>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6</a:t>
            </a:r>
          </a:p>
        </p:txBody>
      </p:sp>
      <p:sp>
        <p:nvSpPr>
          <p:cNvPr id="68" name="Ovaal 67"/>
          <p:cNvSpPr/>
          <p:nvPr/>
        </p:nvSpPr>
        <p:spPr bwMode="auto">
          <a:xfrm>
            <a:off x="1619672" y="1556792"/>
            <a:ext cx="432048" cy="522418"/>
          </a:xfrm>
          <a:prstGeom prst="ellipse">
            <a:avLst/>
          </a:prstGeom>
          <a:solidFill>
            <a:schemeClr val="tx2"/>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5</a:t>
            </a:r>
          </a:p>
        </p:txBody>
      </p:sp>
      <p:sp>
        <p:nvSpPr>
          <p:cNvPr id="70" name="Ovaal 69"/>
          <p:cNvSpPr/>
          <p:nvPr/>
        </p:nvSpPr>
        <p:spPr bwMode="auto">
          <a:xfrm>
            <a:off x="8172400" y="1700808"/>
            <a:ext cx="432048" cy="522418"/>
          </a:xfrm>
          <a:prstGeom prst="ellipse">
            <a:avLst/>
          </a:prstGeom>
          <a:solidFill>
            <a:schemeClr val="tx2"/>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8</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Project </a:t>
            </a:r>
            <a:r>
              <a:rPr lang="nl-NL" dirty="0" err="1" smtClean="0"/>
              <a:t>ViSD</a:t>
            </a:r>
            <a:endParaRPr lang="nl-NL" dirty="0"/>
          </a:p>
        </p:txBody>
      </p:sp>
      <p:sp>
        <p:nvSpPr>
          <p:cNvPr id="3" name="Rechthoek 2"/>
          <p:cNvSpPr/>
          <p:nvPr/>
        </p:nvSpPr>
        <p:spPr>
          <a:xfrm>
            <a:off x="323528" y="1484784"/>
            <a:ext cx="8496944" cy="3416320"/>
          </a:xfrm>
          <a:prstGeom prst="rect">
            <a:avLst/>
          </a:prstGeom>
        </p:spPr>
        <p:txBody>
          <a:bodyPr wrap="square">
            <a:spAutoFit/>
          </a:bodyPr>
          <a:lstStyle/>
          <a:p>
            <a:pPr marL="342900" indent="-342900"/>
            <a:r>
              <a:rPr lang="nl-NL" b="0" dirty="0" smtClean="0"/>
              <a:t>Verkenning informatisering Sociaal Domein</a:t>
            </a:r>
          </a:p>
          <a:p>
            <a:pPr marL="342900" indent="-342900"/>
            <a:endParaRPr lang="nl-NL" b="0" dirty="0" smtClean="0"/>
          </a:p>
          <a:p>
            <a:pPr marL="342900" indent="-342900"/>
            <a:r>
              <a:rPr lang="nl-NL" b="0" dirty="0" smtClean="0"/>
              <a:t>Een omvangrijk gedeelte van de AWBZ komt in de </a:t>
            </a:r>
            <a:r>
              <a:rPr lang="nl-NL" b="0" dirty="0" err="1" smtClean="0"/>
              <a:t>Wmo</a:t>
            </a:r>
            <a:r>
              <a:rPr lang="nl-NL" b="0" dirty="0" smtClean="0"/>
              <a:t> terecht, de volledige jeugdzorg gaat naar gemeenten en de Wet werken naar vermogen wordt vervangen door een nieuwe Participatiewet. </a:t>
            </a:r>
          </a:p>
          <a:p>
            <a:pPr marL="342900" indent="-342900"/>
            <a:endParaRPr lang="nl-NL" b="0" dirty="0" smtClean="0"/>
          </a:p>
          <a:p>
            <a:pPr marL="342900" indent="-342900"/>
            <a:r>
              <a:rPr lang="nl-NL" b="0" dirty="0" smtClean="0"/>
              <a:t>“Eén gezin, één plan, één regisseur” is het uitgangspunt bij de decentralisaties in het sociale domein. </a:t>
            </a:r>
          </a:p>
          <a:p>
            <a:pPr marL="342900" indent="-342900"/>
            <a:endParaRPr lang="nl-NL" b="0" dirty="0" smtClean="0"/>
          </a:p>
          <a:p>
            <a:pPr marL="342900" indent="-342900"/>
            <a:r>
              <a:rPr lang="nl-NL" b="0" dirty="0" smtClean="0"/>
              <a:t>In opdracht van de VNG voert KING samen met een representatieve groep gemeenten een verkenning uit naar de te organiseren en innoveren informatievoorziening in het sociale domein.</a:t>
            </a:r>
          </a:p>
        </p:txBody>
      </p:sp>
      <p:sp>
        <p:nvSpPr>
          <p:cNvPr id="5" name="Text Box 2"/>
          <p:cNvSpPr txBox="1">
            <a:spLocks noChangeArrowheads="1"/>
          </p:cNvSpPr>
          <p:nvPr/>
        </p:nvSpPr>
        <p:spPr bwMode="auto">
          <a:xfrm>
            <a:off x="8374063" y="6021288"/>
            <a:ext cx="395287" cy="381000"/>
          </a:xfrm>
          <a:prstGeom prst="rect">
            <a:avLst/>
          </a:prstGeom>
          <a:noFill/>
          <a:ln w="12700">
            <a:noFill/>
            <a:miter lim="800000"/>
            <a:headEnd/>
            <a:tailEnd/>
          </a:ln>
        </p:spPr>
        <p:txBody>
          <a:bodyPr wrap="none" anchor="ctr"/>
          <a:lstStyle/>
          <a:p>
            <a:pPr algn="ctr"/>
            <a:fld id="{46A87B01-20CE-4C08-B1B0-66E649C416E0}" type="slidenum">
              <a:rPr lang="en-US" sz="2000">
                <a:solidFill>
                  <a:srgbClr val="FFFFFF"/>
                </a:solidFill>
                <a:cs typeface="Arial" pitchFamily="34" charset="0"/>
              </a:rPr>
              <a:pPr algn="ctr"/>
              <a:t>2</a:t>
            </a:fld>
            <a:endParaRPr lang="en-US" sz="2000" dirty="0">
              <a:solidFill>
                <a:srgbClr val="FFFFFF"/>
              </a:solidFill>
              <a:cs typeface="Arial" pitchFamily="34" charset="0"/>
            </a:endParaRPr>
          </a:p>
        </p:txBody>
      </p:sp>
    </p:spTree>
    <p:extLst>
      <p:ext uri="{BB962C8B-B14F-4D97-AF65-F5344CB8AC3E}">
        <p14:creationId xmlns:p14="http://schemas.microsoft.com/office/powerpoint/2010/main" val="309413722"/>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pPr algn="ctr"/>
            <a:r>
              <a:rPr lang="nl-NL" sz="3600" dirty="0" smtClean="0">
                <a:latin typeface="Verdana" pitchFamily="34" charset="0"/>
              </a:rPr>
              <a:t>Vraagkant</a:t>
            </a:r>
            <a:endParaRPr lang="nl-NL" sz="3600" dirty="0">
              <a:latin typeface="Verdana" pitchFamily="34" charset="0"/>
            </a:endParaRPr>
          </a:p>
        </p:txBody>
      </p:sp>
      <p:pic>
        <p:nvPicPr>
          <p:cNvPr id="4" name="Tijdelijke aanduiding voor inhoud 3"/>
          <p:cNvPicPr>
            <a:picLocks noGrp="1"/>
          </p:cNvPicPr>
          <p:nvPr>
            <p:ph idx="1"/>
          </p:nvPr>
        </p:nvPicPr>
        <p:blipFill>
          <a:blip r:embed="rId3" cstate="print"/>
          <a:srcRect l="16734" t="-5756" r="18298" b="-5756"/>
          <a:stretch>
            <a:fillRect/>
          </a:stretch>
        </p:blipFill>
        <p:spPr bwMode="auto">
          <a:xfrm>
            <a:off x="2555776" y="1942488"/>
            <a:ext cx="4752528" cy="4144963"/>
          </a:xfrm>
          <a:prstGeom prst="rect">
            <a:avLst/>
          </a:prstGeom>
          <a:noFill/>
          <a:ln w="9525">
            <a:noFill/>
            <a:miter lim="800000"/>
            <a:headEnd/>
            <a:tailEnd/>
          </a:ln>
        </p:spPr>
      </p:pic>
      <p:sp>
        <p:nvSpPr>
          <p:cNvPr id="7" name="Rechthoek 6"/>
          <p:cNvSpPr/>
          <p:nvPr/>
        </p:nvSpPr>
        <p:spPr>
          <a:xfrm>
            <a:off x="2541262" y="2216006"/>
            <a:ext cx="432048" cy="2664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n>
                <a:solidFill>
                  <a:schemeClr val="bg1"/>
                </a:solidFill>
              </a:ln>
            </a:endParaRPr>
          </a:p>
        </p:txBody>
      </p:sp>
      <p:sp>
        <p:nvSpPr>
          <p:cNvPr id="8" name="Tekstvak 7"/>
          <p:cNvSpPr txBox="1"/>
          <p:nvPr/>
        </p:nvSpPr>
        <p:spPr>
          <a:xfrm>
            <a:off x="624950" y="4750800"/>
            <a:ext cx="1970732" cy="646331"/>
          </a:xfrm>
          <a:prstGeom prst="rect">
            <a:avLst/>
          </a:prstGeom>
          <a:noFill/>
        </p:spPr>
        <p:txBody>
          <a:bodyPr wrap="none" rtlCol="0">
            <a:spAutoFit/>
          </a:bodyPr>
          <a:lstStyle/>
          <a:p>
            <a:r>
              <a:rPr lang="nl-NL" dirty="0" smtClean="0">
                <a:latin typeface="Verdana" pitchFamily="34" charset="0"/>
              </a:rPr>
              <a:t>Reguliere leven</a:t>
            </a:r>
          </a:p>
          <a:p>
            <a:r>
              <a:rPr lang="nl-NL" dirty="0" smtClean="0">
                <a:latin typeface="Verdana" pitchFamily="34" charset="0"/>
              </a:rPr>
              <a:t>~ 85%</a:t>
            </a:r>
            <a:endParaRPr lang="nl-NL" dirty="0">
              <a:latin typeface="Verdana" pitchFamily="34" charset="0"/>
            </a:endParaRPr>
          </a:p>
        </p:txBody>
      </p:sp>
      <p:sp>
        <p:nvSpPr>
          <p:cNvPr id="9" name="Tekstvak 8"/>
          <p:cNvSpPr txBox="1"/>
          <p:nvPr/>
        </p:nvSpPr>
        <p:spPr>
          <a:xfrm>
            <a:off x="624950" y="3382648"/>
            <a:ext cx="1887055" cy="923330"/>
          </a:xfrm>
          <a:prstGeom prst="rect">
            <a:avLst/>
          </a:prstGeom>
          <a:noFill/>
        </p:spPr>
        <p:txBody>
          <a:bodyPr wrap="none" rtlCol="0">
            <a:spAutoFit/>
          </a:bodyPr>
          <a:lstStyle/>
          <a:p>
            <a:r>
              <a:rPr lang="nl-NL" dirty="0" smtClean="0">
                <a:latin typeface="Verdana" pitchFamily="34" charset="0"/>
              </a:rPr>
              <a:t>Ondersteuning</a:t>
            </a:r>
          </a:p>
          <a:p>
            <a:r>
              <a:rPr lang="nl-NL" dirty="0" smtClean="0">
                <a:latin typeface="Verdana" pitchFamily="34" charset="0"/>
              </a:rPr>
              <a:t>~12 %</a:t>
            </a:r>
          </a:p>
          <a:p>
            <a:endParaRPr lang="nl-NL" dirty="0">
              <a:latin typeface="Verdana" pitchFamily="34" charset="0"/>
            </a:endParaRPr>
          </a:p>
        </p:txBody>
      </p:sp>
      <p:sp>
        <p:nvSpPr>
          <p:cNvPr id="10" name="Tekstvak 9"/>
          <p:cNvSpPr txBox="1"/>
          <p:nvPr/>
        </p:nvSpPr>
        <p:spPr>
          <a:xfrm>
            <a:off x="624950" y="2302528"/>
            <a:ext cx="1938351" cy="646331"/>
          </a:xfrm>
          <a:prstGeom prst="rect">
            <a:avLst/>
          </a:prstGeom>
          <a:noFill/>
        </p:spPr>
        <p:txBody>
          <a:bodyPr wrap="none" rtlCol="0">
            <a:spAutoFit/>
          </a:bodyPr>
          <a:lstStyle/>
          <a:p>
            <a:r>
              <a:rPr lang="nl-NL" dirty="0" err="1" smtClean="0">
                <a:latin typeface="Verdana" pitchFamily="34" charset="0"/>
              </a:rPr>
              <a:t>Multi-probleem</a:t>
            </a:r>
            <a:endParaRPr lang="nl-NL" dirty="0" smtClean="0">
              <a:latin typeface="Verdana" pitchFamily="34" charset="0"/>
            </a:endParaRPr>
          </a:p>
          <a:p>
            <a:r>
              <a:rPr lang="nl-NL" dirty="0" smtClean="0">
                <a:latin typeface="Verdana" pitchFamily="34" charset="0"/>
              </a:rPr>
              <a:t>~ 3%</a:t>
            </a:r>
            <a:endParaRPr lang="nl-NL" dirty="0">
              <a:latin typeface="Verdana" pitchFamily="34" charset="0"/>
            </a:endParaRPr>
          </a:p>
        </p:txBody>
      </p:sp>
      <p:sp>
        <p:nvSpPr>
          <p:cNvPr id="11" name="Tekstvak 10"/>
          <p:cNvSpPr txBox="1"/>
          <p:nvPr/>
        </p:nvSpPr>
        <p:spPr>
          <a:xfrm>
            <a:off x="624950" y="1726464"/>
            <a:ext cx="1659429" cy="369332"/>
          </a:xfrm>
          <a:prstGeom prst="rect">
            <a:avLst/>
          </a:prstGeom>
          <a:noFill/>
        </p:spPr>
        <p:txBody>
          <a:bodyPr wrap="none" rtlCol="0">
            <a:spAutoFit/>
          </a:bodyPr>
          <a:lstStyle/>
          <a:p>
            <a:r>
              <a:rPr lang="nl-NL" b="1" dirty="0" smtClean="0">
                <a:solidFill>
                  <a:srgbClr val="002060"/>
                </a:solidFill>
                <a:latin typeface="Verdana" pitchFamily="34" charset="0"/>
              </a:rPr>
              <a:t>INWONERS</a:t>
            </a:r>
            <a:endParaRPr lang="nl-NL" b="1" dirty="0">
              <a:solidFill>
                <a:srgbClr val="002060"/>
              </a:solidFill>
              <a:latin typeface="Verdana" pitchFamily="34" charset="0"/>
            </a:endParaRPr>
          </a:p>
        </p:txBody>
      </p:sp>
      <p:grpSp>
        <p:nvGrpSpPr>
          <p:cNvPr id="6" name="Groeperen 5"/>
          <p:cNvGrpSpPr/>
          <p:nvPr/>
        </p:nvGrpSpPr>
        <p:grpSpPr>
          <a:xfrm>
            <a:off x="7524328" y="1654456"/>
            <a:ext cx="1242648" cy="4176464"/>
            <a:chOff x="7524328" y="2060848"/>
            <a:chExt cx="1242648" cy="4176464"/>
          </a:xfrm>
        </p:grpSpPr>
        <p:sp>
          <p:nvSpPr>
            <p:cNvPr id="24" name="Kubus 23"/>
            <p:cNvSpPr/>
            <p:nvPr/>
          </p:nvSpPr>
          <p:spPr>
            <a:xfrm>
              <a:off x="7596336" y="5877272"/>
              <a:ext cx="792088" cy="360040"/>
            </a:xfrm>
            <a:prstGeom prst="cube">
              <a:avLst>
                <a:gd name="adj" fmla="val 49691"/>
              </a:avLst>
            </a:prstGeom>
            <a:solidFill>
              <a:srgbClr val="006699"/>
            </a:solidFill>
            <a:ln>
              <a:solidFill>
                <a:srgbClr val="00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atin typeface="Verdana" pitchFamily="34" charset="0"/>
              </a:endParaRPr>
            </a:p>
          </p:txBody>
        </p:sp>
        <p:sp>
          <p:nvSpPr>
            <p:cNvPr id="22" name="Kubus 21"/>
            <p:cNvSpPr/>
            <p:nvPr/>
          </p:nvSpPr>
          <p:spPr>
            <a:xfrm>
              <a:off x="7596336" y="5661248"/>
              <a:ext cx="792088" cy="360040"/>
            </a:xfrm>
            <a:prstGeom prst="cube">
              <a:avLst>
                <a:gd name="adj" fmla="val 51455"/>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atin typeface="Verdana" pitchFamily="34" charset="0"/>
              </a:endParaRPr>
            </a:p>
          </p:txBody>
        </p:sp>
        <p:sp>
          <p:nvSpPr>
            <p:cNvPr id="13" name="Tekstvak 12"/>
            <p:cNvSpPr txBox="1"/>
            <p:nvPr/>
          </p:nvSpPr>
          <p:spPr>
            <a:xfrm>
              <a:off x="7524328" y="2060848"/>
              <a:ext cx="1242648" cy="369332"/>
            </a:xfrm>
            <a:prstGeom prst="rect">
              <a:avLst/>
            </a:prstGeom>
            <a:noFill/>
          </p:spPr>
          <p:txBody>
            <a:bodyPr wrap="none" rtlCol="0">
              <a:spAutoFit/>
            </a:bodyPr>
            <a:lstStyle/>
            <a:p>
              <a:r>
                <a:rPr lang="nl-NL" b="1" dirty="0" smtClean="0">
                  <a:solidFill>
                    <a:srgbClr val="002060"/>
                  </a:solidFill>
                  <a:latin typeface="Verdana" pitchFamily="34" charset="0"/>
                </a:rPr>
                <a:t>BUDGET</a:t>
              </a:r>
              <a:endParaRPr lang="nl-NL" b="1" dirty="0">
                <a:solidFill>
                  <a:srgbClr val="002060"/>
                </a:solidFill>
                <a:latin typeface="Verdana" pitchFamily="34" charset="0"/>
              </a:endParaRPr>
            </a:p>
          </p:txBody>
        </p:sp>
        <p:sp>
          <p:nvSpPr>
            <p:cNvPr id="17" name="Kubus 16"/>
            <p:cNvSpPr/>
            <p:nvPr/>
          </p:nvSpPr>
          <p:spPr>
            <a:xfrm>
              <a:off x="7596336" y="4797152"/>
              <a:ext cx="792088" cy="1008112"/>
            </a:xfrm>
            <a:prstGeom prst="cub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atin typeface="Verdana" pitchFamily="34" charset="0"/>
              </a:endParaRPr>
            </a:p>
          </p:txBody>
        </p:sp>
        <p:sp>
          <p:nvSpPr>
            <p:cNvPr id="15" name="Kubus 14"/>
            <p:cNvSpPr/>
            <p:nvPr/>
          </p:nvSpPr>
          <p:spPr>
            <a:xfrm>
              <a:off x="7596336" y="3356992"/>
              <a:ext cx="792088" cy="1728192"/>
            </a:xfrm>
            <a:prstGeom prst="cub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atin typeface="Verdana" pitchFamily="34" charset="0"/>
              </a:endParaRPr>
            </a:p>
          </p:txBody>
        </p:sp>
        <p:sp>
          <p:nvSpPr>
            <p:cNvPr id="18" name="Kubus 17"/>
            <p:cNvSpPr/>
            <p:nvPr/>
          </p:nvSpPr>
          <p:spPr>
            <a:xfrm>
              <a:off x="7596336" y="2420888"/>
              <a:ext cx="792088" cy="1584176"/>
            </a:xfrm>
            <a:prstGeom prst="cube">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latin typeface="Verdana" pitchFamily="34" charset="0"/>
              </a:endParaRPr>
            </a:p>
          </p:txBody>
        </p:sp>
      </p:grpSp>
      <p:pic>
        <p:nvPicPr>
          <p:cNvPr id="16" name="Afbeelding 15" descr="Logo">
            <a:hlinkClick r:id="rId4" tooltip="Home"/>
          </p:cNvPr>
          <p:cNvPicPr/>
          <p:nvPr/>
        </p:nvPicPr>
        <p:blipFill>
          <a:blip r:embed="rId5"/>
          <a:srcRect/>
          <a:stretch>
            <a:fillRect/>
          </a:stretch>
        </p:blipFill>
        <p:spPr bwMode="auto">
          <a:xfrm>
            <a:off x="587138" y="389391"/>
            <a:ext cx="897255" cy="862330"/>
          </a:xfrm>
          <a:prstGeom prst="rect">
            <a:avLst/>
          </a:prstGeom>
          <a:noFill/>
          <a:ln w="9525">
            <a:noFill/>
            <a:miter lim="800000"/>
            <a:headEnd/>
            <a:tailEnd/>
          </a:ln>
        </p:spPr>
      </p:pic>
    </p:spTree>
    <p:extLst>
      <p:ext uri="{BB962C8B-B14F-4D97-AF65-F5344CB8AC3E}">
        <p14:creationId xmlns:p14="http://schemas.microsoft.com/office/powerpoint/2010/main" val="3185998317"/>
      </p:ext>
    </p:extLst>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Opdelen informatiekundige vraagstukken</a:t>
            </a:r>
            <a:endParaRPr lang="nl-NL" dirty="0"/>
          </a:p>
        </p:txBody>
      </p:sp>
      <p:sp>
        <p:nvSpPr>
          <p:cNvPr id="5" name="Text Box 2"/>
          <p:cNvSpPr txBox="1">
            <a:spLocks noChangeArrowheads="1"/>
          </p:cNvSpPr>
          <p:nvPr/>
        </p:nvSpPr>
        <p:spPr bwMode="auto">
          <a:xfrm>
            <a:off x="8374063" y="6021288"/>
            <a:ext cx="395287" cy="381000"/>
          </a:xfrm>
          <a:prstGeom prst="rect">
            <a:avLst/>
          </a:prstGeom>
          <a:noFill/>
          <a:ln w="12700">
            <a:noFill/>
            <a:miter lim="800000"/>
            <a:headEnd/>
            <a:tailEnd/>
          </a:ln>
        </p:spPr>
        <p:txBody>
          <a:bodyPr wrap="none" anchor="ctr"/>
          <a:lstStyle/>
          <a:p>
            <a:pPr algn="ctr"/>
            <a:fld id="{46A87B01-20CE-4C08-B1B0-66E649C416E0}" type="slidenum">
              <a:rPr lang="en-US" sz="2000">
                <a:solidFill>
                  <a:srgbClr val="FFFFFF"/>
                </a:solidFill>
                <a:cs typeface="Arial" pitchFamily="34" charset="0"/>
              </a:rPr>
              <a:pPr algn="ctr"/>
              <a:t>4</a:t>
            </a:fld>
            <a:endParaRPr lang="en-US" sz="2000" dirty="0">
              <a:solidFill>
                <a:srgbClr val="FFFFFF"/>
              </a:solidFill>
              <a:cs typeface="Arial" pitchFamily="34" charset="0"/>
            </a:endParaRPr>
          </a:p>
        </p:txBody>
      </p:sp>
      <p:pic>
        <p:nvPicPr>
          <p:cNvPr id="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53831" y="2009091"/>
            <a:ext cx="7340600" cy="3486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413722"/>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Wet- en regelgeving</a:t>
            </a:r>
            <a:endParaRPr lang="nl-NL" dirty="0"/>
          </a:p>
        </p:txBody>
      </p:sp>
      <p:sp>
        <p:nvSpPr>
          <p:cNvPr id="3" name="Rechthoek 2"/>
          <p:cNvSpPr/>
          <p:nvPr/>
        </p:nvSpPr>
        <p:spPr>
          <a:xfrm>
            <a:off x="323528" y="1484784"/>
            <a:ext cx="8496944" cy="2862323"/>
          </a:xfrm>
          <a:prstGeom prst="rect">
            <a:avLst/>
          </a:prstGeom>
        </p:spPr>
        <p:txBody>
          <a:bodyPr wrap="square">
            <a:spAutoFit/>
          </a:bodyPr>
          <a:lstStyle/>
          <a:p>
            <a:pPr marL="342900" indent="-342900">
              <a:buFont typeface="+mj-lt"/>
              <a:buAutoNum type="arabicPeriod"/>
            </a:pPr>
            <a:r>
              <a:rPr lang="nl-NL" b="0" dirty="0" smtClean="0"/>
              <a:t>Verkenning participatiewet zo goed als afgerond. Gevolgen sociaal </a:t>
            </a:r>
          </a:p>
          <a:p>
            <a:pPr marL="342900" indent="-342900"/>
            <a:r>
              <a:rPr lang="nl-NL" b="0" dirty="0" smtClean="0"/>
              <a:t>     akkoord zijn hier nog niet in verwerkt.</a:t>
            </a:r>
          </a:p>
          <a:p>
            <a:pPr marL="342900" indent="-342900">
              <a:buAutoNum type="arabicPeriod" startAt="2"/>
            </a:pPr>
            <a:r>
              <a:rPr lang="nl-NL" b="0" dirty="0" smtClean="0"/>
              <a:t>Verkenning overdracht extramurale zorg naar WMO, gestart in mei.</a:t>
            </a:r>
          </a:p>
          <a:p>
            <a:pPr marL="342900" indent="-342900">
              <a:buFont typeface="Arial" pitchFamily="34" charset="0"/>
              <a:buAutoNum type="arabicPeriod" startAt="2"/>
            </a:pPr>
            <a:r>
              <a:rPr lang="nl-NL" b="0" dirty="0" smtClean="0"/>
              <a:t>Verkenning Jeugdwet (ter vervanging van de huidige wet op de jeugdzorg en onderdelen van de jeugdzorg die momenteel onder de Zorgverzekeringswet vallen). </a:t>
            </a:r>
          </a:p>
          <a:p>
            <a:pPr marL="342900" indent="-342900">
              <a:buFont typeface="Arial" pitchFamily="34" charset="0"/>
              <a:buAutoNum type="arabicPeriod" startAt="2"/>
            </a:pPr>
            <a:endParaRPr lang="nl-NL" b="0" dirty="0"/>
          </a:p>
          <a:p>
            <a:pPr marL="342900" indent="-342900">
              <a:buFont typeface="Arial" pitchFamily="34" charset="0"/>
              <a:buAutoNum type="arabicPeriod" startAt="2"/>
            </a:pPr>
            <a:endParaRPr lang="nl-NL" b="0" u="sng" dirty="0" smtClean="0"/>
          </a:p>
          <a:p>
            <a:r>
              <a:rPr lang="nl-NL" b="0" u="sng" dirty="0" smtClean="0"/>
              <a:t>We zijn dus bezig het huis te bouwen zonder alle wensen te kennen!</a:t>
            </a:r>
          </a:p>
          <a:p>
            <a:endParaRPr lang="nl-NL" b="0" dirty="0" smtClean="0"/>
          </a:p>
        </p:txBody>
      </p:sp>
      <p:sp>
        <p:nvSpPr>
          <p:cNvPr id="5" name="Text Box 2"/>
          <p:cNvSpPr txBox="1">
            <a:spLocks noChangeArrowheads="1"/>
          </p:cNvSpPr>
          <p:nvPr/>
        </p:nvSpPr>
        <p:spPr bwMode="auto">
          <a:xfrm>
            <a:off x="8374063" y="6021288"/>
            <a:ext cx="395287" cy="381000"/>
          </a:xfrm>
          <a:prstGeom prst="rect">
            <a:avLst/>
          </a:prstGeom>
          <a:noFill/>
          <a:ln w="12700">
            <a:noFill/>
            <a:miter lim="800000"/>
            <a:headEnd/>
            <a:tailEnd/>
          </a:ln>
        </p:spPr>
        <p:txBody>
          <a:bodyPr wrap="none" anchor="ctr"/>
          <a:lstStyle/>
          <a:p>
            <a:pPr algn="ctr"/>
            <a:fld id="{46A87B01-20CE-4C08-B1B0-66E649C416E0}" type="slidenum">
              <a:rPr lang="en-US" sz="2000">
                <a:solidFill>
                  <a:srgbClr val="FFFFFF"/>
                </a:solidFill>
                <a:cs typeface="Arial" pitchFamily="34" charset="0"/>
              </a:rPr>
              <a:pPr algn="ctr"/>
              <a:t>5</a:t>
            </a:fld>
            <a:endParaRPr lang="en-US" sz="2000" dirty="0">
              <a:solidFill>
                <a:srgbClr val="FFFFFF"/>
              </a:solidFill>
              <a:cs typeface="Arial" pitchFamily="34" charset="0"/>
            </a:endParaRPr>
          </a:p>
        </p:txBody>
      </p:sp>
    </p:spTree>
    <p:extLst>
      <p:ext uri="{BB962C8B-B14F-4D97-AF65-F5344CB8AC3E}">
        <p14:creationId xmlns:p14="http://schemas.microsoft.com/office/powerpoint/2010/main" val="309413722"/>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696739" y="248353"/>
            <a:ext cx="1199284" cy="388928"/>
          </a:xfrm>
          <a:prstGeom prst="rect">
            <a:avLst/>
          </a:prstGeom>
          <a:gradFill>
            <a:gsLst>
              <a:gs pos="0">
                <a:schemeClr val="tx2">
                  <a:lumMod val="20000"/>
                  <a:lumOff val="80000"/>
                </a:schemeClr>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lang="nl-NL" sz="1200" dirty="0" smtClean="0">
                <a:solidFill>
                  <a:schemeClr val="tx1"/>
                </a:solidFill>
              </a:rPr>
              <a:t>Participatiewet</a:t>
            </a:r>
            <a:endParaRPr lang="nl-NL" sz="1200" dirty="0">
              <a:solidFill>
                <a:schemeClr val="tx1"/>
              </a:solidFill>
            </a:endParaRPr>
          </a:p>
        </p:txBody>
      </p:sp>
      <p:sp>
        <p:nvSpPr>
          <p:cNvPr id="5" name="Rechthoek 4"/>
          <p:cNvSpPr/>
          <p:nvPr/>
        </p:nvSpPr>
        <p:spPr>
          <a:xfrm>
            <a:off x="428979" y="158044"/>
            <a:ext cx="6239910" cy="754520"/>
          </a:xfrm>
          <a:prstGeom prst="rect">
            <a:avLst/>
          </a:prstGeom>
          <a:solidFill>
            <a:srgbClr val="FFCC9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6" name="Rechthoek 5"/>
          <p:cNvSpPr/>
          <p:nvPr/>
        </p:nvSpPr>
        <p:spPr>
          <a:xfrm>
            <a:off x="428978" y="1636884"/>
            <a:ext cx="6239911" cy="284480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7" name="Rechthoek 6"/>
          <p:cNvSpPr/>
          <p:nvPr/>
        </p:nvSpPr>
        <p:spPr>
          <a:xfrm>
            <a:off x="959556" y="1749780"/>
            <a:ext cx="711200" cy="1800435"/>
          </a:xfrm>
          <a:prstGeom prst="rect">
            <a:avLst/>
          </a:prstGeom>
          <a:solidFill>
            <a:srgbClr val="FFCC99"/>
          </a:solidFill>
          <a:ln w="19050"/>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nl-NL" dirty="0" smtClean="0">
                <a:solidFill>
                  <a:schemeClr val="tx1"/>
                </a:solidFill>
              </a:rPr>
              <a:t>Werk BackOffice</a:t>
            </a:r>
            <a:endParaRPr lang="nl-NL" dirty="0">
              <a:solidFill>
                <a:schemeClr val="tx1"/>
              </a:solidFill>
            </a:endParaRPr>
          </a:p>
        </p:txBody>
      </p:sp>
      <p:sp>
        <p:nvSpPr>
          <p:cNvPr id="8" name="Rechthoek 7"/>
          <p:cNvSpPr/>
          <p:nvPr/>
        </p:nvSpPr>
        <p:spPr>
          <a:xfrm>
            <a:off x="2731919" y="1749780"/>
            <a:ext cx="722488" cy="1800435"/>
          </a:xfrm>
          <a:prstGeom prst="rect">
            <a:avLst/>
          </a:prstGeom>
          <a:solidFill>
            <a:srgbClr val="FFCC99"/>
          </a:solidFill>
          <a:ln w="19050"/>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nl-NL" dirty="0" smtClean="0">
                <a:solidFill>
                  <a:schemeClr val="tx1"/>
                </a:solidFill>
              </a:rPr>
              <a:t>Zorg BackOffice</a:t>
            </a:r>
            <a:endParaRPr lang="nl-NL" dirty="0">
              <a:solidFill>
                <a:schemeClr val="tx1"/>
              </a:solidFill>
            </a:endParaRPr>
          </a:p>
        </p:txBody>
      </p:sp>
      <p:sp>
        <p:nvSpPr>
          <p:cNvPr id="9" name="Rechthoek 8"/>
          <p:cNvSpPr/>
          <p:nvPr/>
        </p:nvSpPr>
        <p:spPr>
          <a:xfrm>
            <a:off x="4363145" y="1744134"/>
            <a:ext cx="682997" cy="1806081"/>
          </a:xfrm>
          <a:prstGeom prst="rect">
            <a:avLst/>
          </a:prstGeom>
          <a:solidFill>
            <a:srgbClr val="FFCCFF"/>
          </a:solidFill>
          <a:ln w="19050">
            <a:prstDash val="sysDot"/>
          </a:ln>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nl-NL" dirty="0" smtClean="0">
                <a:solidFill>
                  <a:schemeClr val="tx1"/>
                </a:solidFill>
              </a:rPr>
              <a:t>Jeugd BackOffice</a:t>
            </a:r>
            <a:endParaRPr lang="nl-NL" dirty="0">
              <a:solidFill>
                <a:schemeClr val="tx1"/>
              </a:solidFill>
            </a:endParaRPr>
          </a:p>
        </p:txBody>
      </p:sp>
      <p:sp>
        <p:nvSpPr>
          <p:cNvPr id="10" name="Tekstvak 9"/>
          <p:cNvSpPr txBox="1"/>
          <p:nvPr/>
        </p:nvSpPr>
        <p:spPr>
          <a:xfrm>
            <a:off x="5354673" y="2220771"/>
            <a:ext cx="1312356" cy="369332"/>
          </a:xfrm>
          <a:prstGeom prst="rect">
            <a:avLst/>
          </a:prstGeom>
          <a:noFill/>
        </p:spPr>
        <p:txBody>
          <a:bodyPr wrap="square" rtlCol="0">
            <a:spAutoFit/>
          </a:bodyPr>
          <a:lstStyle/>
          <a:p>
            <a:r>
              <a:rPr lang="nl-NL" dirty="0" smtClean="0">
                <a:solidFill>
                  <a:schemeClr val="bg1"/>
                </a:solidFill>
              </a:rPr>
              <a:t>Gemeente</a:t>
            </a:r>
            <a:endParaRPr lang="nl-NL" dirty="0">
              <a:solidFill>
                <a:schemeClr val="bg1"/>
              </a:solidFill>
            </a:endParaRPr>
          </a:p>
        </p:txBody>
      </p:sp>
      <p:sp>
        <p:nvSpPr>
          <p:cNvPr id="11" name="Gekromde PIJL-RECHTS 10"/>
          <p:cNvSpPr/>
          <p:nvPr/>
        </p:nvSpPr>
        <p:spPr>
          <a:xfrm rot="877202">
            <a:off x="150113" y="83139"/>
            <a:ext cx="1321077" cy="3178447"/>
          </a:xfrm>
          <a:prstGeom prst="curvedRightArrow">
            <a:avLst>
              <a:gd name="adj1" fmla="val 25000"/>
              <a:gd name="adj2" fmla="val 43356"/>
              <a:gd name="adj3" fmla="val 25000"/>
            </a:avLst>
          </a:prstGeom>
          <a:gradFill>
            <a:gsLst>
              <a:gs pos="0">
                <a:srgbClr val="000000"/>
              </a:gs>
              <a:gs pos="39999">
                <a:srgbClr val="0A128C"/>
              </a:gs>
              <a:gs pos="70000">
                <a:srgbClr val="181CC7"/>
              </a:gs>
              <a:gs pos="88000">
                <a:srgbClr val="7005D4"/>
              </a:gs>
              <a:gs pos="100000">
                <a:srgbClr val="8C3D91"/>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tx1"/>
              </a:solidFill>
            </a:endParaRPr>
          </a:p>
        </p:txBody>
      </p:sp>
      <p:sp>
        <p:nvSpPr>
          <p:cNvPr id="12" name="Rechthoek 11"/>
          <p:cNvSpPr/>
          <p:nvPr/>
        </p:nvSpPr>
        <p:spPr>
          <a:xfrm rot="21110062">
            <a:off x="692621" y="287606"/>
            <a:ext cx="1387414" cy="207308"/>
          </a:xfrm>
          <a:prstGeom prst="rect">
            <a:avLst/>
          </a:prstGeom>
          <a:gradFill>
            <a:gsLst>
              <a:gs pos="0">
                <a:schemeClr val="tx2">
                  <a:lumMod val="20000"/>
                  <a:lumOff val="80000"/>
                </a:schemeClr>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200" dirty="0" smtClean="0">
                <a:solidFill>
                  <a:schemeClr val="tx1"/>
                </a:solidFill>
              </a:rPr>
              <a:t>Participatiewet</a:t>
            </a:r>
            <a:endParaRPr lang="nl-NL" sz="1200" dirty="0">
              <a:solidFill>
                <a:schemeClr val="tx1"/>
              </a:solidFill>
            </a:endParaRPr>
          </a:p>
        </p:txBody>
      </p:sp>
      <p:sp>
        <p:nvSpPr>
          <p:cNvPr id="13" name="Gekromde PIJL-LINKS 12"/>
          <p:cNvSpPr/>
          <p:nvPr/>
        </p:nvSpPr>
        <p:spPr>
          <a:xfrm>
            <a:off x="4867959" y="446133"/>
            <a:ext cx="1137951" cy="3024227"/>
          </a:xfrm>
          <a:prstGeom prst="curvedLef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tx1"/>
              </a:solidFill>
            </a:endParaRPr>
          </a:p>
        </p:txBody>
      </p:sp>
      <p:sp>
        <p:nvSpPr>
          <p:cNvPr id="14" name="Rechthoek 13"/>
          <p:cNvSpPr/>
          <p:nvPr/>
        </p:nvSpPr>
        <p:spPr>
          <a:xfrm rot="2369336">
            <a:off x="4873739" y="695026"/>
            <a:ext cx="1001646" cy="206844"/>
          </a:xfrm>
          <a:prstGeom prst="rect">
            <a:avLst/>
          </a:prstGeom>
          <a:gradFill>
            <a:gsLst>
              <a:gs pos="0">
                <a:schemeClr val="tx2">
                  <a:lumMod val="20000"/>
                  <a:lumOff val="80000"/>
                </a:schemeClr>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200" dirty="0" smtClean="0">
                <a:solidFill>
                  <a:schemeClr val="tx1"/>
                </a:solidFill>
              </a:rPr>
              <a:t>Jeugdwet</a:t>
            </a:r>
            <a:endParaRPr lang="nl-NL" sz="1200" dirty="0">
              <a:solidFill>
                <a:schemeClr val="tx1"/>
              </a:solidFill>
            </a:endParaRPr>
          </a:p>
        </p:txBody>
      </p:sp>
      <p:sp>
        <p:nvSpPr>
          <p:cNvPr id="15" name="Tekstvak 14"/>
          <p:cNvSpPr txBox="1"/>
          <p:nvPr/>
        </p:nvSpPr>
        <p:spPr>
          <a:xfrm>
            <a:off x="5237082" y="248353"/>
            <a:ext cx="1711181" cy="369332"/>
          </a:xfrm>
          <a:prstGeom prst="rect">
            <a:avLst/>
          </a:prstGeom>
          <a:noFill/>
        </p:spPr>
        <p:txBody>
          <a:bodyPr wrap="square" rtlCol="0">
            <a:spAutoFit/>
          </a:bodyPr>
          <a:lstStyle/>
          <a:p>
            <a:r>
              <a:rPr lang="nl-NL" dirty="0" smtClean="0"/>
              <a:t>Wetgeving</a:t>
            </a:r>
            <a:endParaRPr lang="nl-NL" dirty="0"/>
          </a:p>
        </p:txBody>
      </p:sp>
      <p:sp>
        <p:nvSpPr>
          <p:cNvPr id="16" name="Rechthoek 15"/>
          <p:cNvSpPr/>
          <p:nvPr/>
        </p:nvSpPr>
        <p:spPr>
          <a:xfrm>
            <a:off x="965199" y="3527797"/>
            <a:ext cx="711200" cy="784560"/>
          </a:xfrm>
          <a:prstGeom prst="rect">
            <a:avLst/>
          </a:prstGeom>
          <a:solidFill>
            <a:srgbClr val="FFCC99"/>
          </a:solidFill>
          <a:ln w="19050"/>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nl-NL" dirty="0" smtClean="0">
                <a:solidFill>
                  <a:schemeClr val="tx1"/>
                </a:solidFill>
              </a:rPr>
              <a:t> Front Office</a:t>
            </a:r>
            <a:endParaRPr lang="nl-NL" dirty="0">
              <a:solidFill>
                <a:schemeClr val="tx1"/>
              </a:solidFill>
            </a:endParaRPr>
          </a:p>
        </p:txBody>
      </p:sp>
      <p:sp>
        <p:nvSpPr>
          <p:cNvPr id="17" name="Rechthoek 16"/>
          <p:cNvSpPr/>
          <p:nvPr/>
        </p:nvSpPr>
        <p:spPr>
          <a:xfrm>
            <a:off x="2731926" y="3533440"/>
            <a:ext cx="711200" cy="784560"/>
          </a:xfrm>
          <a:prstGeom prst="rect">
            <a:avLst/>
          </a:prstGeom>
          <a:solidFill>
            <a:srgbClr val="FFCC99"/>
          </a:solidFill>
          <a:ln w="19050"/>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nl-NL" dirty="0" smtClean="0">
                <a:solidFill>
                  <a:schemeClr val="tx1"/>
                </a:solidFill>
              </a:rPr>
              <a:t> Front Office</a:t>
            </a:r>
            <a:endParaRPr lang="nl-NL" dirty="0">
              <a:solidFill>
                <a:schemeClr val="tx1"/>
              </a:solidFill>
            </a:endParaRPr>
          </a:p>
        </p:txBody>
      </p:sp>
      <p:sp>
        <p:nvSpPr>
          <p:cNvPr id="18" name="Rechthoek 17"/>
          <p:cNvSpPr/>
          <p:nvPr/>
        </p:nvSpPr>
        <p:spPr>
          <a:xfrm>
            <a:off x="4363144" y="3550215"/>
            <a:ext cx="682997" cy="767785"/>
          </a:xfrm>
          <a:prstGeom prst="rect">
            <a:avLst/>
          </a:prstGeom>
          <a:solidFill>
            <a:srgbClr val="FFCCFF"/>
          </a:solidFill>
          <a:ln w="19050">
            <a:prstDash val="sysDot"/>
          </a:ln>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nl-NL" dirty="0" smtClean="0">
                <a:solidFill>
                  <a:schemeClr val="tx1"/>
                </a:solidFill>
              </a:rPr>
              <a:t>Front Office</a:t>
            </a:r>
            <a:endParaRPr lang="nl-NL" dirty="0">
              <a:solidFill>
                <a:schemeClr val="tx1"/>
              </a:solidFill>
            </a:endParaRPr>
          </a:p>
        </p:txBody>
      </p:sp>
      <p:sp>
        <p:nvSpPr>
          <p:cNvPr id="19" name="Gekromde PIJL-LINKS 18"/>
          <p:cNvSpPr/>
          <p:nvPr/>
        </p:nvSpPr>
        <p:spPr>
          <a:xfrm>
            <a:off x="3338298" y="395331"/>
            <a:ext cx="1137951" cy="3024227"/>
          </a:xfrm>
          <a:prstGeom prst="curvedLeftArrow">
            <a:avLst/>
          </a:prstGeom>
          <a:gradFill>
            <a:gsLst>
              <a:gs pos="0">
                <a:srgbClr val="000000"/>
              </a:gs>
              <a:gs pos="39999">
                <a:srgbClr val="0A128C"/>
              </a:gs>
              <a:gs pos="70000">
                <a:srgbClr val="181CC7"/>
              </a:gs>
              <a:gs pos="88000">
                <a:srgbClr val="7005D4"/>
              </a:gs>
              <a:gs pos="100000">
                <a:srgbClr val="8C3D91"/>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tx1"/>
              </a:solidFill>
            </a:endParaRPr>
          </a:p>
        </p:txBody>
      </p:sp>
      <p:sp>
        <p:nvSpPr>
          <p:cNvPr id="20" name="Rechthoek 19"/>
          <p:cNvSpPr/>
          <p:nvPr/>
        </p:nvSpPr>
        <p:spPr>
          <a:xfrm rot="1034645">
            <a:off x="3353789" y="546320"/>
            <a:ext cx="789950" cy="212678"/>
          </a:xfrm>
          <a:prstGeom prst="rect">
            <a:avLst/>
          </a:prstGeom>
          <a:gradFill>
            <a:gsLst>
              <a:gs pos="0">
                <a:schemeClr val="tx2">
                  <a:lumMod val="20000"/>
                  <a:lumOff val="80000"/>
                </a:schemeClr>
              </a:gs>
              <a:gs pos="100000">
                <a:schemeClr val="accent1">
                  <a:tint val="50000"/>
                  <a:shade val="100000"/>
                  <a:satMod val="350000"/>
                </a:schemeClr>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1200" dirty="0" smtClean="0">
                <a:solidFill>
                  <a:schemeClr val="tx1"/>
                </a:solidFill>
              </a:rPr>
              <a:t>AWBZ</a:t>
            </a:r>
            <a:endParaRPr lang="nl-NL" sz="1200" dirty="0">
              <a:solidFill>
                <a:schemeClr val="tx1"/>
              </a:solidFill>
            </a:endParaRPr>
          </a:p>
        </p:txBody>
      </p:sp>
      <p:pic>
        <p:nvPicPr>
          <p:cNvPr id="21" name="Picture 2" descr="Details weergeven"/>
          <p:cNvPicPr>
            <a:picLocks noChangeAspect="1" noChangeArrowheads="1"/>
          </p:cNvPicPr>
          <p:nvPr/>
        </p:nvPicPr>
        <p:blipFill>
          <a:blip r:embed="rId2" cstate="print"/>
          <a:srcRect/>
          <a:stretch>
            <a:fillRect/>
          </a:stretch>
        </p:blipFill>
        <p:spPr bwMode="auto">
          <a:xfrm>
            <a:off x="3628960" y="4981220"/>
            <a:ext cx="914400" cy="914401"/>
          </a:xfrm>
          <a:prstGeom prst="rect">
            <a:avLst/>
          </a:prstGeom>
          <a:noFill/>
        </p:spPr>
      </p:pic>
      <p:sp>
        <p:nvSpPr>
          <p:cNvPr id="22" name="Rechthoek 21"/>
          <p:cNvSpPr/>
          <p:nvPr/>
        </p:nvSpPr>
        <p:spPr>
          <a:xfrm>
            <a:off x="434621" y="4120447"/>
            <a:ext cx="6234268" cy="705556"/>
          </a:xfrm>
          <a:prstGeom prst="rect">
            <a:avLst/>
          </a:prstGeom>
          <a:gradFill>
            <a:gsLst>
              <a:gs pos="0">
                <a:srgbClr val="03D4A8"/>
              </a:gs>
              <a:gs pos="25000">
                <a:srgbClr val="21D6E0"/>
              </a:gs>
              <a:gs pos="75000">
                <a:srgbClr val="0087E6"/>
              </a:gs>
              <a:gs pos="100000">
                <a:srgbClr val="005CBF"/>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nl-NL" dirty="0" smtClean="0"/>
              <a:t>Regiefunctie</a:t>
            </a:r>
            <a:endParaRPr lang="nl-NL" dirty="0"/>
          </a:p>
        </p:txBody>
      </p:sp>
      <p:sp>
        <p:nvSpPr>
          <p:cNvPr id="23" name="Gekromde PIJL-OMLAAG 22"/>
          <p:cNvSpPr/>
          <p:nvPr/>
        </p:nvSpPr>
        <p:spPr>
          <a:xfrm rot="16200000">
            <a:off x="-249767" y="4457700"/>
            <a:ext cx="1301049" cy="801511"/>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tx1"/>
              </a:solidFill>
            </a:endParaRPr>
          </a:p>
        </p:txBody>
      </p:sp>
      <p:sp>
        <p:nvSpPr>
          <p:cNvPr id="24" name="Tekstvak 23"/>
          <p:cNvSpPr txBox="1"/>
          <p:nvPr/>
        </p:nvSpPr>
        <p:spPr>
          <a:xfrm>
            <a:off x="801513" y="5159021"/>
            <a:ext cx="2415820" cy="646331"/>
          </a:xfrm>
          <a:prstGeom prst="rect">
            <a:avLst/>
          </a:prstGeom>
          <a:noFill/>
        </p:spPr>
        <p:txBody>
          <a:bodyPr wrap="square" rtlCol="0">
            <a:spAutoFit/>
          </a:bodyPr>
          <a:lstStyle/>
          <a:p>
            <a:r>
              <a:rPr lang="nl-NL" dirty="0" smtClean="0"/>
              <a:t>Eén plan, één gezin, één regisseur</a:t>
            </a:r>
            <a:endParaRPr lang="nl-NL" dirty="0"/>
          </a:p>
        </p:txBody>
      </p:sp>
      <p:sp>
        <p:nvSpPr>
          <p:cNvPr id="25" name="Tekstvak 24"/>
          <p:cNvSpPr txBox="1"/>
          <p:nvPr/>
        </p:nvSpPr>
        <p:spPr>
          <a:xfrm>
            <a:off x="4569292" y="4255910"/>
            <a:ext cx="2077854" cy="369332"/>
          </a:xfrm>
          <a:prstGeom prst="rect">
            <a:avLst/>
          </a:prstGeom>
          <a:noFill/>
        </p:spPr>
        <p:txBody>
          <a:bodyPr wrap="square" rtlCol="0">
            <a:spAutoFit/>
          </a:bodyPr>
          <a:lstStyle/>
          <a:p>
            <a:r>
              <a:rPr lang="en-US" dirty="0" smtClean="0">
                <a:solidFill>
                  <a:schemeClr val="bg1"/>
                </a:solidFill>
              </a:rPr>
              <a:t>(</a:t>
            </a:r>
            <a:r>
              <a:rPr lang="en-US" dirty="0" err="1" smtClean="0">
                <a:solidFill>
                  <a:schemeClr val="bg1"/>
                </a:solidFill>
              </a:rPr>
              <a:t>lokale</a:t>
            </a:r>
            <a:r>
              <a:rPr lang="en-US" dirty="0" smtClean="0">
                <a:solidFill>
                  <a:schemeClr val="bg1"/>
                </a:solidFill>
              </a:rPr>
              <a:t> </a:t>
            </a:r>
            <a:r>
              <a:rPr lang="en-US" dirty="0" err="1" smtClean="0">
                <a:solidFill>
                  <a:schemeClr val="bg1"/>
                </a:solidFill>
              </a:rPr>
              <a:t>invulling</a:t>
            </a:r>
            <a:r>
              <a:rPr lang="en-US" dirty="0" smtClean="0">
                <a:solidFill>
                  <a:schemeClr val="bg1"/>
                </a:solidFill>
              </a:rPr>
              <a:t>)</a:t>
            </a:r>
            <a:endParaRPr lang="nl-NL" dirty="0">
              <a:solidFill>
                <a:schemeClr val="bg1"/>
              </a:solidFill>
            </a:endParaRPr>
          </a:p>
        </p:txBody>
      </p:sp>
      <p:cxnSp>
        <p:nvCxnSpPr>
          <p:cNvPr id="26" name="Rechte verbindingslijn met pijl 25"/>
          <p:cNvCxnSpPr/>
          <p:nvPr/>
        </p:nvCxnSpPr>
        <p:spPr>
          <a:xfrm>
            <a:off x="7027287" y="3635022"/>
            <a:ext cx="0" cy="112324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7" name="Tekstvak 26"/>
          <p:cNvSpPr txBox="1"/>
          <p:nvPr/>
        </p:nvSpPr>
        <p:spPr>
          <a:xfrm>
            <a:off x="7020272" y="3958469"/>
            <a:ext cx="1319389" cy="523220"/>
          </a:xfrm>
          <a:prstGeom prst="rect">
            <a:avLst/>
          </a:prstGeom>
          <a:noFill/>
        </p:spPr>
        <p:txBody>
          <a:bodyPr wrap="square" rtlCol="0">
            <a:spAutoFit/>
          </a:bodyPr>
          <a:lstStyle/>
          <a:p>
            <a:r>
              <a:rPr lang="en-US" sz="1400" dirty="0" err="1" smtClean="0">
                <a:solidFill>
                  <a:srgbClr val="C00000"/>
                </a:solidFill>
              </a:rPr>
              <a:t>Invulling</a:t>
            </a:r>
            <a:r>
              <a:rPr lang="en-US" sz="1400" dirty="0" smtClean="0">
                <a:solidFill>
                  <a:srgbClr val="C00000"/>
                </a:solidFill>
              </a:rPr>
              <a:t> </a:t>
            </a:r>
            <a:r>
              <a:rPr lang="en-US" sz="1400" dirty="0" err="1" smtClean="0">
                <a:solidFill>
                  <a:srgbClr val="C00000"/>
                </a:solidFill>
              </a:rPr>
              <a:t>regie</a:t>
            </a:r>
            <a:r>
              <a:rPr lang="en-US" sz="1400" dirty="0" smtClean="0">
                <a:solidFill>
                  <a:srgbClr val="C00000"/>
                </a:solidFill>
              </a:rPr>
              <a:t> is </a:t>
            </a:r>
            <a:r>
              <a:rPr lang="en-US" sz="1400" dirty="0" err="1" smtClean="0">
                <a:solidFill>
                  <a:srgbClr val="C00000"/>
                </a:solidFill>
              </a:rPr>
              <a:t>lokaal</a:t>
            </a:r>
            <a:endParaRPr lang="nl-NL" sz="1400" dirty="0">
              <a:solidFill>
                <a:srgbClr val="C00000"/>
              </a:solidFill>
            </a:endParaRPr>
          </a:p>
        </p:txBody>
      </p:sp>
      <p:cxnSp>
        <p:nvCxnSpPr>
          <p:cNvPr id="28" name="Rechte verbindingslijn 27"/>
          <p:cNvCxnSpPr/>
          <p:nvPr/>
        </p:nvCxnSpPr>
        <p:spPr>
          <a:xfrm>
            <a:off x="6948264" y="3578561"/>
            <a:ext cx="16933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Rechte verbindingslijn 28"/>
          <p:cNvCxnSpPr/>
          <p:nvPr/>
        </p:nvCxnSpPr>
        <p:spPr>
          <a:xfrm>
            <a:off x="6965196" y="4859861"/>
            <a:ext cx="169334" cy="0"/>
          </a:xfrm>
          <a:prstGeom prst="line">
            <a:avLst/>
          </a:prstGeom>
        </p:spPr>
        <p:style>
          <a:lnRef idx="2">
            <a:schemeClr val="accent1"/>
          </a:lnRef>
          <a:fillRef idx="0">
            <a:schemeClr val="accent1"/>
          </a:fillRef>
          <a:effectRef idx="1">
            <a:schemeClr val="accent1"/>
          </a:effectRef>
          <a:fontRef idx="minor">
            <a:schemeClr val="tx1"/>
          </a:fontRef>
        </p:style>
      </p:cxnSp>
      <p:sp>
        <p:nvSpPr>
          <p:cNvPr id="30" name="Ovaal 29"/>
          <p:cNvSpPr/>
          <p:nvPr/>
        </p:nvSpPr>
        <p:spPr bwMode="auto">
          <a:xfrm>
            <a:off x="6516216" y="4149080"/>
            <a:ext cx="432048" cy="522418"/>
          </a:xfrm>
          <a:prstGeom prst="ellipse">
            <a:avLst/>
          </a:prstGeom>
          <a:solidFill>
            <a:schemeClr val="tx2"/>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4</a:t>
            </a:r>
          </a:p>
        </p:txBody>
      </p:sp>
      <p:sp>
        <p:nvSpPr>
          <p:cNvPr id="31" name="Ovaal 30"/>
          <p:cNvSpPr/>
          <p:nvPr/>
        </p:nvSpPr>
        <p:spPr bwMode="auto">
          <a:xfrm>
            <a:off x="5724128" y="1412776"/>
            <a:ext cx="432048" cy="522418"/>
          </a:xfrm>
          <a:prstGeom prst="ellipse">
            <a:avLst/>
          </a:prstGeom>
          <a:solidFill>
            <a:schemeClr val="tx2"/>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3</a:t>
            </a:r>
          </a:p>
        </p:txBody>
      </p:sp>
      <p:sp>
        <p:nvSpPr>
          <p:cNvPr id="32" name="Ovaal 31"/>
          <p:cNvSpPr/>
          <p:nvPr/>
        </p:nvSpPr>
        <p:spPr bwMode="auto">
          <a:xfrm>
            <a:off x="4211960" y="1196752"/>
            <a:ext cx="432048" cy="522418"/>
          </a:xfrm>
          <a:prstGeom prst="ellipse">
            <a:avLst/>
          </a:prstGeom>
          <a:solidFill>
            <a:schemeClr val="tx2"/>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2</a:t>
            </a:r>
          </a:p>
        </p:txBody>
      </p:sp>
      <p:sp>
        <p:nvSpPr>
          <p:cNvPr id="33" name="Ovaal 32"/>
          <p:cNvSpPr/>
          <p:nvPr/>
        </p:nvSpPr>
        <p:spPr bwMode="auto">
          <a:xfrm>
            <a:off x="35496" y="1340768"/>
            <a:ext cx="432048" cy="522418"/>
          </a:xfrm>
          <a:prstGeom prst="ellipse">
            <a:avLst/>
          </a:prstGeom>
          <a:solidFill>
            <a:schemeClr val="tx2"/>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1</a:t>
            </a:r>
          </a:p>
        </p:txBody>
      </p:sp>
      <p:sp>
        <p:nvSpPr>
          <p:cNvPr id="34" name="Rechthoek 33"/>
          <p:cNvSpPr/>
          <p:nvPr/>
        </p:nvSpPr>
        <p:spPr>
          <a:xfrm>
            <a:off x="8262863" y="4077072"/>
            <a:ext cx="881137" cy="705556"/>
          </a:xfrm>
          <a:prstGeom prst="rect">
            <a:avLst/>
          </a:prstGeom>
          <a:gradFill>
            <a:gsLst>
              <a:gs pos="0">
                <a:srgbClr val="03D4A8"/>
              </a:gs>
              <a:gs pos="25000">
                <a:srgbClr val="21D6E0"/>
              </a:gs>
              <a:gs pos="75000">
                <a:srgbClr val="0087E6"/>
              </a:gs>
              <a:gs pos="100000">
                <a:srgbClr val="005CBF"/>
              </a:gs>
            </a:gsLst>
            <a:lin ang="16200000" scaled="0"/>
          </a:gradFill>
        </p:spPr>
        <p:style>
          <a:lnRef idx="1">
            <a:schemeClr val="accent1"/>
          </a:lnRef>
          <a:fillRef idx="3">
            <a:schemeClr val="accent1"/>
          </a:fillRef>
          <a:effectRef idx="2">
            <a:schemeClr val="accent1"/>
          </a:effectRef>
          <a:fontRef idx="minor">
            <a:schemeClr val="lt1"/>
          </a:fontRef>
        </p:style>
        <p:txBody>
          <a:bodyPr lIns="36000" rIns="36000" rtlCol="0" anchor="ctr"/>
          <a:lstStyle/>
          <a:p>
            <a:pPr algn="ctr"/>
            <a:r>
              <a:rPr lang="nl-NL" dirty="0" smtClean="0"/>
              <a:t>Regie</a:t>
            </a:r>
          </a:p>
          <a:p>
            <a:pPr algn="ctr"/>
            <a:r>
              <a:rPr lang="nl-NL" dirty="0" smtClean="0"/>
              <a:t>functie</a:t>
            </a:r>
            <a:endParaRPr lang="nl-NL" dirty="0"/>
          </a:p>
        </p:txBody>
      </p:sp>
      <p:sp>
        <p:nvSpPr>
          <p:cNvPr id="35" name="Ovaal 34"/>
          <p:cNvSpPr/>
          <p:nvPr/>
        </p:nvSpPr>
        <p:spPr bwMode="auto">
          <a:xfrm>
            <a:off x="7956376" y="4562766"/>
            <a:ext cx="432048" cy="522418"/>
          </a:xfrm>
          <a:prstGeom prst="ellipse">
            <a:avLst/>
          </a:prstGeom>
          <a:solidFill>
            <a:schemeClr val="tx2"/>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4</a:t>
            </a:r>
          </a:p>
        </p:txBody>
      </p:sp>
      <p:sp>
        <p:nvSpPr>
          <p:cNvPr id="82" name="Text Box 2"/>
          <p:cNvSpPr txBox="1">
            <a:spLocks noChangeArrowheads="1"/>
          </p:cNvSpPr>
          <p:nvPr/>
        </p:nvSpPr>
        <p:spPr bwMode="auto">
          <a:xfrm>
            <a:off x="8374063" y="6021288"/>
            <a:ext cx="395287" cy="381000"/>
          </a:xfrm>
          <a:prstGeom prst="rect">
            <a:avLst/>
          </a:prstGeom>
          <a:noFill/>
          <a:ln w="12700">
            <a:noFill/>
            <a:miter lim="800000"/>
            <a:headEnd/>
            <a:tailEnd/>
          </a:ln>
        </p:spPr>
        <p:txBody>
          <a:bodyPr wrap="none" anchor="ctr"/>
          <a:lstStyle/>
          <a:p>
            <a:pPr algn="ctr"/>
            <a:fld id="{46A87B01-20CE-4C08-B1B0-66E649C416E0}" type="slidenum">
              <a:rPr lang="en-US" sz="2000">
                <a:solidFill>
                  <a:srgbClr val="FFFFFF"/>
                </a:solidFill>
                <a:cs typeface="Arial" pitchFamily="34" charset="0"/>
              </a:rPr>
              <a:pPr algn="ctr"/>
              <a:t>6</a:t>
            </a:fld>
            <a:endParaRPr lang="en-US" sz="2000" dirty="0">
              <a:solidFill>
                <a:srgbClr val="FFFFFF"/>
              </a:solidFill>
              <a:cs typeface="Arial" pitchFamily="34" charset="0"/>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8374063" y="6021288"/>
            <a:ext cx="395287" cy="381000"/>
          </a:xfrm>
          <a:prstGeom prst="rect">
            <a:avLst/>
          </a:prstGeom>
          <a:noFill/>
          <a:ln w="12700">
            <a:noFill/>
            <a:miter lim="800000"/>
            <a:headEnd/>
            <a:tailEnd/>
          </a:ln>
        </p:spPr>
        <p:txBody>
          <a:bodyPr wrap="none" anchor="ctr"/>
          <a:lstStyle/>
          <a:p>
            <a:pPr algn="ctr"/>
            <a:fld id="{46A87B01-20CE-4C08-B1B0-66E649C416E0}" type="slidenum">
              <a:rPr lang="en-US" sz="2000">
                <a:solidFill>
                  <a:srgbClr val="FFFFFF"/>
                </a:solidFill>
                <a:cs typeface="Arial" pitchFamily="34" charset="0"/>
              </a:rPr>
              <a:pPr algn="ctr"/>
              <a:t>7</a:t>
            </a:fld>
            <a:endParaRPr lang="en-US" sz="2000" dirty="0">
              <a:solidFill>
                <a:srgbClr val="FFFFFF"/>
              </a:solidFill>
              <a:cs typeface="Arial" pitchFamily="34" charset="0"/>
            </a:endParaRPr>
          </a:p>
        </p:txBody>
      </p:sp>
      <p:pic>
        <p:nvPicPr>
          <p:cNvPr id="6" name="Afbeelding 5"/>
          <p:cNvPicPr/>
          <p:nvPr/>
        </p:nvPicPr>
        <p:blipFill>
          <a:blip r:embed="rId2" cstate="print"/>
          <a:stretch>
            <a:fillRect/>
          </a:stretch>
        </p:blipFill>
        <p:spPr>
          <a:xfrm>
            <a:off x="467544" y="584684"/>
            <a:ext cx="2916324" cy="2476500"/>
          </a:xfrm>
          <a:prstGeom prst="rect">
            <a:avLst/>
          </a:prstGeom>
        </p:spPr>
      </p:pic>
      <p:sp>
        <p:nvSpPr>
          <p:cNvPr id="8" name="Tekstvak 7"/>
          <p:cNvSpPr txBox="1"/>
          <p:nvPr/>
        </p:nvSpPr>
        <p:spPr>
          <a:xfrm>
            <a:off x="1007604" y="3032956"/>
            <a:ext cx="1764196" cy="276999"/>
          </a:xfrm>
          <a:prstGeom prst="rect">
            <a:avLst/>
          </a:prstGeom>
          <a:noFill/>
        </p:spPr>
        <p:txBody>
          <a:bodyPr wrap="square" rtlCol="0">
            <a:spAutoFit/>
          </a:bodyPr>
          <a:lstStyle/>
          <a:p>
            <a:r>
              <a:rPr lang="nl-NL" sz="1200" dirty="0" smtClean="0"/>
              <a:t>Geen regisseur</a:t>
            </a:r>
            <a:endParaRPr lang="nl-NL" sz="1200" dirty="0"/>
          </a:p>
        </p:txBody>
      </p:sp>
      <p:pic>
        <p:nvPicPr>
          <p:cNvPr id="9" name="Afbeelding 8"/>
          <p:cNvPicPr/>
          <p:nvPr/>
        </p:nvPicPr>
        <p:blipFill>
          <a:blip r:embed="rId3" cstate="print"/>
          <a:srcRect/>
          <a:stretch>
            <a:fillRect/>
          </a:stretch>
        </p:blipFill>
        <p:spPr bwMode="auto">
          <a:xfrm>
            <a:off x="5361384" y="537059"/>
            <a:ext cx="2667000" cy="2524125"/>
          </a:xfrm>
          <a:prstGeom prst="rect">
            <a:avLst/>
          </a:prstGeom>
          <a:noFill/>
          <a:ln w="9525">
            <a:noFill/>
            <a:miter lim="800000"/>
            <a:headEnd/>
            <a:tailEnd/>
          </a:ln>
        </p:spPr>
      </p:pic>
      <p:sp>
        <p:nvSpPr>
          <p:cNvPr id="10" name="Tekstvak 9"/>
          <p:cNvSpPr txBox="1"/>
          <p:nvPr/>
        </p:nvSpPr>
        <p:spPr>
          <a:xfrm>
            <a:off x="5072775" y="3068960"/>
            <a:ext cx="3387657" cy="276999"/>
          </a:xfrm>
          <a:prstGeom prst="rect">
            <a:avLst/>
          </a:prstGeom>
          <a:noFill/>
        </p:spPr>
        <p:txBody>
          <a:bodyPr wrap="square" rtlCol="0">
            <a:spAutoFit/>
          </a:bodyPr>
          <a:lstStyle/>
          <a:p>
            <a:r>
              <a:rPr lang="nl-NL" sz="1200" dirty="0" smtClean="0"/>
              <a:t>Regisseur als single point of contact</a:t>
            </a:r>
            <a:endParaRPr lang="nl-NL" sz="1200" dirty="0"/>
          </a:p>
        </p:txBody>
      </p:sp>
      <p:pic>
        <p:nvPicPr>
          <p:cNvPr id="11" name="Afbeelding 10"/>
          <p:cNvPicPr/>
          <p:nvPr/>
        </p:nvPicPr>
        <p:blipFill>
          <a:blip r:embed="rId4" cstate="print"/>
          <a:stretch>
            <a:fillRect/>
          </a:stretch>
        </p:blipFill>
        <p:spPr>
          <a:xfrm>
            <a:off x="857250" y="3429000"/>
            <a:ext cx="2476500" cy="2066925"/>
          </a:xfrm>
          <a:prstGeom prst="rect">
            <a:avLst/>
          </a:prstGeom>
        </p:spPr>
      </p:pic>
      <p:sp>
        <p:nvSpPr>
          <p:cNvPr id="12" name="Tekstvak 11"/>
          <p:cNvSpPr txBox="1"/>
          <p:nvPr/>
        </p:nvSpPr>
        <p:spPr>
          <a:xfrm>
            <a:off x="467544" y="5495925"/>
            <a:ext cx="3387657" cy="276999"/>
          </a:xfrm>
          <a:prstGeom prst="rect">
            <a:avLst/>
          </a:prstGeom>
          <a:noFill/>
        </p:spPr>
        <p:txBody>
          <a:bodyPr wrap="square" rtlCol="0">
            <a:spAutoFit/>
          </a:bodyPr>
          <a:lstStyle/>
          <a:p>
            <a:r>
              <a:rPr lang="nl-NL" sz="1200" dirty="0" smtClean="0"/>
              <a:t>Regisseur als spin in het web</a:t>
            </a:r>
            <a:endParaRPr lang="nl-NL" sz="1200" dirty="0"/>
          </a:p>
        </p:txBody>
      </p:sp>
      <p:pic>
        <p:nvPicPr>
          <p:cNvPr id="13" name="Afbeelding 12"/>
          <p:cNvPicPr/>
          <p:nvPr/>
        </p:nvPicPr>
        <p:blipFill>
          <a:blip r:embed="rId5" cstate="print"/>
          <a:srcRect/>
          <a:stretch>
            <a:fillRect/>
          </a:stretch>
        </p:blipFill>
        <p:spPr bwMode="auto">
          <a:xfrm>
            <a:off x="5483686" y="3429000"/>
            <a:ext cx="2472690" cy="1733550"/>
          </a:xfrm>
          <a:prstGeom prst="rect">
            <a:avLst/>
          </a:prstGeom>
          <a:noFill/>
          <a:ln w="9525">
            <a:noFill/>
            <a:miter lim="800000"/>
            <a:headEnd/>
            <a:tailEnd/>
          </a:ln>
        </p:spPr>
      </p:pic>
      <p:sp>
        <p:nvSpPr>
          <p:cNvPr id="15" name="Tekstvak 14"/>
          <p:cNvSpPr txBox="1"/>
          <p:nvPr/>
        </p:nvSpPr>
        <p:spPr>
          <a:xfrm>
            <a:off x="5360807" y="5456257"/>
            <a:ext cx="3387657" cy="276999"/>
          </a:xfrm>
          <a:prstGeom prst="rect">
            <a:avLst/>
          </a:prstGeom>
          <a:noFill/>
        </p:spPr>
        <p:txBody>
          <a:bodyPr wrap="square" rtlCol="0">
            <a:spAutoFit/>
          </a:bodyPr>
          <a:lstStyle/>
          <a:p>
            <a:r>
              <a:rPr lang="nl-NL" sz="1200" dirty="0" smtClean="0"/>
              <a:t>Regisseur als uitvoerder</a:t>
            </a:r>
            <a:endParaRPr lang="nl-NL" sz="1200" dirty="0"/>
          </a:p>
        </p:txBody>
      </p:sp>
      <p:sp>
        <p:nvSpPr>
          <p:cNvPr id="16" name="Titel 1"/>
          <p:cNvSpPr>
            <a:spLocks noGrp="1"/>
          </p:cNvSpPr>
          <p:nvPr>
            <p:ph type="title"/>
          </p:nvPr>
        </p:nvSpPr>
        <p:spPr>
          <a:xfrm>
            <a:off x="0" y="13184"/>
            <a:ext cx="6232525" cy="571500"/>
          </a:xfrm>
        </p:spPr>
        <p:txBody>
          <a:bodyPr/>
          <a:lstStyle/>
          <a:p>
            <a:r>
              <a:rPr lang="nl-NL" dirty="0" smtClean="0"/>
              <a:t>De regiefunctie</a:t>
            </a:r>
            <a:endParaRPr lang="nl-NL" dirty="0"/>
          </a:p>
        </p:txBody>
      </p:sp>
      <p:sp>
        <p:nvSpPr>
          <p:cNvPr id="17" name="Ovaal 16"/>
          <p:cNvSpPr/>
          <p:nvPr/>
        </p:nvSpPr>
        <p:spPr bwMode="auto">
          <a:xfrm>
            <a:off x="3959932" y="2780928"/>
            <a:ext cx="432048" cy="522418"/>
          </a:xfrm>
          <a:prstGeom prst="ellipse">
            <a:avLst/>
          </a:prstGeom>
          <a:solidFill>
            <a:srgbClr val="FFC000"/>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1</a:t>
            </a:r>
          </a:p>
        </p:txBody>
      </p:sp>
      <p:sp>
        <p:nvSpPr>
          <p:cNvPr id="18" name="Ovaal 17"/>
          <p:cNvSpPr/>
          <p:nvPr/>
        </p:nvSpPr>
        <p:spPr bwMode="auto">
          <a:xfrm>
            <a:off x="4716016" y="2780928"/>
            <a:ext cx="432048" cy="522418"/>
          </a:xfrm>
          <a:prstGeom prst="ellipse">
            <a:avLst/>
          </a:prstGeom>
          <a:solidFill>
            <a:srgbClr val="FFC000"/>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2</a:t>
            </a:r>
          </a:p>
        </p:txBody>
      </p:sp>
      <p:sp>
        <p:nvSpPr>
          <p:cNvPr id="19" name="Ovaal 18"/>
          <p:cNvSpPr/>
          <p:nvPr/>
        </p:nvSpPr>
        <p:spPr bwMode="auto">
          <a:xfrm>
            <a:off x="3959932" y="3498359"/>
            <a:ext cx="432048" cy="522418"/>
          </a:xfrm>
          <a:prstGeom prst="ellipse">
            <a:avLst/>
          </a:prstGeom>
          <a:solidFill>
            <a:srgbClr val="FFC000"/>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3</a:t>
            </a:r>
          </a:p>
        </p:txBody>
      </p:sp>
      <p:sp>
        <p:nvSpPr>
          <p:cNvPr id="20" name="Ovaal 19"/>
          <p:cNvSpPr/>
          <p:nvPr/>
        </p:nvSpPr>
        <p:spPr bwMode="auto">
          <a:xfrm>
            <a:off x="4770381" y="3498359"/>
            <a:ext cx="432048" cy="522418"/>
          </a:xfrm>
          <a:prstGeom prst="ellipse">
            <a:avLst/>
          </a:prstGeom>
          <a:solidFill>
            <a:srgbClr val="FFC000"/>
          </a:solidFill>
          <a:ln w="22225" cap="flat" cmpd="sng" algn="ctr">
            <a:solidFill>
              <a:schemeClr val="tx1"/>
            </a:solidFill>
            <a:prstDash val="solid"/>
            <a:round/>
            <a:headEnd type="none" w="med" len="med"/>
            <a:tailEnd type="stealth" w="lg" len="lg"/>
          </a:ln>
          <a:effectLst/>
        </p:spPr>
        <p:txBody>
          <a:bodyPr vert="horz" wrap="square" lIns="90000" tIns="46800" rIns="90000" bIns="4680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800" b="1" i="0" u="none" strike="noStrike" cap="none" normalizeH="0" baseline="0" dirty="0" smtClean="0">
                <a:ln>
                  <a:noFill/>
                </a:ln>
                <a:solidFill>
                  <a:schemeClr val="bg1"/>
                </a:solidFill>
                <a:effectLst/>
                <a:latin typeface="Verdana" pitchFamily="34" charset="0"/>
                <a:ea typeface="ヒラギノ角ゴ Pro W3" charset="-128"/>
              </a:rPr>
              <a:t>4</a:t>
            </a:r>
          </a:p>
        </p:txBody>
      </p:sp>
      <p:cxnSp>
        <p:nvCxnSpPr>
          <p:cNvPr id="26" name="Rechte verbindingslijn 25"/>
          <p:cNvCxnSpPr/>
          <p:nvPr/>
        </p:nvCxnSpPr>
        <p:spPr bwMode="auto">
          <a:xfrm>
            <a:off x="0" y="3429000"/>
            <a:ext cx="9144000" cy="0"/>
          </a:xfrm>
          <a:prstGeom prst="line">
            <a:avLst/>
          </a:prstGeom>
          <a:solidFill>
            <a:schemeClr val="accent1"/>
          </a:solidFill>
          <a:ln w="25400" cap="flat" cmpd="sng" algn="ctr">
            <a:solidFill>
              <a:srgbClr val="254CC2"/>
            </a:solidFill>
            <a:prstDash val="solid"/>
            <a:round/>
            <a:headEnd type="none" w="med" len="med"/>
            <a:tailEnd type="none" w="lg" len="lg"/>
          </a:ln>
          <a:effectLst/>
        </p:spPr>
      </p:cxnSp>
      <p:cxnSp>
        <p:nvCxnSpPr>
          <p:cNvPr id="29" name="Rechte verbindingslijn 28"/>
          <p:cNvCxnSpPr/>
          <p:nvPr/>
        </p:nvCxnSpPr>
        <p:spPr bwMode="auto">
          <a:xfrm>
            <a:off x="4572000" y="537059"/>
            <a:ext cx="0" cy="5482741"/>
          </a:xfrm>
          <a:prstGeom prst="line">
            <a:avLst/>
          </a:prstGeom>
          <a:solidFill>
            <a:schemeClr val="accent1"/>
          </a:solidFill>
          <a:ln w="25400" cap="flat" cmpd="sng" algn="ctr">
            <a:solidFill>
              <a:srgbClr val="254CC2"/>
            </a:solidFill>
            <a:prstDash val="solid"/>
            <a:round/>
            <a:headEnd type="none" w="med" len="med"/>
            <a:tailEnd type="none" w="lg" len="lg"/>
          </a:ln>
          <a:effectLst/>
        </p:spPr>
      </p:cxnSp>
    </p:spTree>
    <p:extLst>
      <p:ext uri="{BB962C8B-B14F-4D97-AF65-F5344CB8AC3E}">
        <p14:creationId xmlns:p14="http://schemas.microsoft.com/office/powerpoint/2010/main" val="309413722"/>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30832" y="332656"/>
            <a:ext cx="8229600" cy="6120680"/>
          </a:xfrm>
        </p:spPr>
        <p:txBody>
          <a:bodyPr>
            <a:normAutofit/>
          </a:bodyPr>
          <a:lstStyle/>
          <a:p>
            <a:pPr>
              <a:buNone/>
            </a:pPr>
            <a:r>
              <a:rPr lang="nl-NL" sz="1800" b="1" dirty="0" smtClean="0"/>
              <a:t>Welke functionaliteiten zijn nodig voor ondersteuning </a:t>
            </a:r>
          </a:p>
          <a:p>
            <a:pPr>
              <a:buNone/>
            </a:pPr>
            <a:r>
              <a:rPr lang="nl-NL" sz="1800" b="1" dirty="0" smtClean="0"/>
              <a:t>van het proces?</a:t>
            </a:r>
          </a:p>
          <a:p>
            <a:pPr>
              <a:buNone/>
            </a:pPr>
            <a:endParaRPr lang="nl-NL" sz="1600" dirty="0" smtClean="0"/>
          </a:p>
          <a:p>
            <a:r>
              <a:rPr lang="nl-NL" sz="1600" dirty="0" smtClean="0"/>
              <a:t>Registreren, bijhouden en inzien van een signaal</a:t>
            </a:r>
          </a:p>
          <a:p>
            <a:r>
              <a:rPr lang="nl-NL" sz="1600" dirty="0" smtClean="0"/>
              <a:t>Signalenregister centraal of decentraal</a:t>
            </a:r>
          </a:p>
          <a:p>
            <a:r>
              <a:rPr lang="nl-NL" sz="1600" dirty="0" smtClean="0"/>
              <a:t>Signaal </a:t>
            </a:r>
            <a:r>
              <a:rPr lang="nl-NL" sz="1600" dirty="0" err="1" smtClean="0"/>
              <a:t>zonodig</a:t>
            </a:r>
            <a:r>
              <a:rPr lang="nl-NL" sz="1600" dirty="0" smtClean="0"/>
              <a:t> filteren en </a:t>
            </a:r>
            <a:r>
              <a:rPr lang="nl-NL" sz="1600" dirty="0" err="1" smtClean="0"/>
              <a:t>prioriteren</a:t>
            </a:r>
            <a:r>
              <a:rPr lang="nl-NL" sz="1600" dirty="0" smtClean="0"/>
              <a:t> en omzetten naar een melding</a:t>
            </a:r>
          </a:p>
          <a:p>
            <a:r>
              <a:rPr lang="nl-NL" sz="1600" dirty="0" smtClean="0"/>
              <a:t>Routeren van de melding</a:t>
            </a:r>
          </a:p>
          <a:p>
            <a:r>
              <a:rPr lang="nl-NL" sz="1600" dirty="0" smtClean="0"/>
              <a:t>Geregistreerd klantbeeld voor de professional</a:t>
            </a:r>
          </a:p>
          <a:p>
            <a:r>
              <a:rPr lang="nl-NL" sz="1600" dirty="0" smtClean="0"/>
              <a:t>Registreren, bijhouden en inzien van een plan</a:t>
            </a:r>
          </a:p>
          <a:p>
            <a:r>
              <a:rPr lang="nl-NL" sz="1600" dirty="0" smtClean="0"/>
              <a:t>Uitzetten van taken of activiteiten (fiattering), in de vorm van offerte met calculatie</a:t>
            </a:r>
          </a:p>
          <a:p>
            <a:r>
              <a:rPr lang="nl-NL" sz="1600" dirty="0" smtClean="0"/>
              <a:t>Klantbeeld voor de klant (presentatie van info, voor iedereen in de keten)</a:t>
            </a:r>
          </a:p>
          <a:p>
            <a:r>
              <a:rPr lang="nl-NL" sz="1600" dirty="0" smtClean="0"/>
              <a:t>Monitoren en bijsturen door de regisseur</a:t>
            </a:r>
          </a:p>
          <a:p>
            <a:r>
              <a:rPr lang="nl-NL" sz="1600" dirty="0" smtClean="0"/>
              <a:t>Regie op regie*</a:t>
            </a:r>
          </a:p>
          <a:p>
            <a:r>
              <a:rPr lang="nl-NL" sz="1600" dirty="0" smtClean="0"/>
              <a:t>Dossier</a:t>
            </a:r>
          </a:p>
          <a:p>
            <a:pPr marL="0" indent="0">
              <a:buNone/>
            </a:pPr>
            <a:endParaRPr lang="nl-NL" sz="1800" dirty="0" smtClean="0"/>
          </a:p>
          <a:p>
            <a:pPr>
              <a:buNone/>
            </a:pPr>
            <a:r>
              <a:rPr lang="nl-NL" sz="1600" i="1" dirty="0" smtClean="0"/>
              <a:t>*Regie op regie is ook van toepassing op enkelvoudige dienstverlening waar op zichzelf geen regie op is. Immers de financiële regie moet dekkend zijn over de gehele dienstverlening heen. Voor een totaaloverzicht is ook registratie van enkelvoudige dienstverlening nodig.</a:t>
            </a:r>
            <a:endParaRPr lang="nl-NL" sz="1600" i="1" dirty="0"/>
          </a:p>
        </p:txBody>
      </p:sp>
      <p:sp>
        <p:nvSpPr>
          <p:cNvPr id="5" name="Text Box 2"/>
          <p:cNvSpPr txBox="1">
            <a:spLocks noChangeArrowheads="1"/>
          </p:cNvSpPr>
          <p:nvPr/>
        </p:nvSpPr>
        <p:spPr bwMode="auto">
          <a:xfrm>
            <a:off x="8374063" y="6021288"/>
            <a:ext cx="395287" cy="381000"/>
          </a:xfrm>
          <a:prstGeom prst="rect">
            <a:avLst/>
          </a:prstGeom>
          <a:noFill/>
          <a:ln w="12700">
            <a:noFill/>
            <a:miter lim="800000"/>
            <a:headEnd/>
            <a:tailEnd/>
          </a:ln>
        </p:spPr>
        <p:txBody>
          <a:bodyPr wrap="none" anchor="ctr"/>
          <a:lstStyle/>
          <a:p>
            <a:pPr algn="ctr"/>
            <a:fld id="{46A87B01-20CE-4C08-B1B0-66E649C416E0}" type="slidenum">
              <a:rPr lang="en-US" sz="2000">
                <a:solidFill>
                  <a:srgbClr val="FFFFFF"/>
                </a:solidFill>
                <a:cs typeface="Arial" pitchFamily="34" charset="0"/>
              </a:rPr>
              <a:pPr algn="ctr"/>
              <a:t>8</a:t>
            </a:fld>
            <a:endParaRPr lang="en-US" sz="2000" dirty="0">
              <a:solidFill>
                <a:srgbClr val="FFFFFF"/>
              </a:solidFill>
              <a:cs typeface="Arial" pitchFamily="34" charset="0"/>
            </a:endParaRPr>
          </a:p>
        </p:txBody>
      </p:sp>
    </p:spTree>
    <p:extLst>
      <p:ext uri="{BB962C8B-B14F-4D97-AF65-F5344CB8AC3E}">
        <p14:creationId xmlns:p14="http://schemas.microsoft.com/office/powerpoint/2010/main" val="3714044306"/>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107504" y="1268760"/>
            <a:ext cx="8964488" cy="1872208"/>
          </a:xfrm>
          <a:prstGeom prst="rect">
            <a:avLst/>
          </a:prstGeom>
          <a:solidFill>
            <a:srgbClr val="FFFF00">
              <a:alpha val="2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Stroomdiagram: Proces 3"/>
          <p:cNvSpPr/>
          <p:nvPr/>
        </p:nvSpPr>
        <p:spPr>
          <a:xfrm>
            <a:off x="323528" y="2276872"/>
            <a:ext cx="1152128" cy="576064"/>
          </a:xfrm>
          <a:prstGeom prst="flowChart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200" dirty="0" smtClean="0">
                <a:solidFill>
                  <a:srgbClr val="C00000"/>
                </a:solidFill>
              </a:rPr>
              <a:t>Signalering/</a:t>
            </a:r>
          </a:p>
          <a:p>
            <a:pPr algn="ctr"/>
            <a:r>
              <a:rPr lang="nl-NL" sz="1200" dirty="0" smtClean="0">
                <a:solidFill>
                  <a:srgbClr val="C00000"/>
                </a:solidFill>
              </a:rPr>
              <a:t>melding</a:t>
            </a:r>
            <a:endParaRPr lang="nl-NL" sz="1200" dirty="0">
              <a:solidFill>
                <a:srgbClr val="C00000"/>
              </a:solidFill>
            </a:endParaRPr>
          </a:p>
        </p:txBody>
      </p:sp>
      <p:sp>
        <p:nvSpPr>
          <p:cNvPr id="6" name="Stroomdiagram: Proces 4"/>
          <p:cNvSpPr/>
          <p:nvPr/>
        </p:nvSpPr>
        <p:spPr>
          <a:xfrm>
            <a:off x="2051720" y="2276872"/>
            <a:ext cx="1152128" cy="576064"/>
          </a:xfrm>
          <a:prstGeom prst="flowChart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200" dirty="0" smtClean="0">
                <a:solidFill>
                  <a:srgbClr val="C00000"/>
                </a:solidFill>
              </a:rPr>
              <a:t>Toegang/</a:t>
            </a:r>
          </a:p>
          <a:p>
            <a:pPr algn="ctr"/>
            <a:r>
              <a:rPr lang="nl-NL" sz="1200" dirty="0" smtClean="0">
                <a:solidFill>
                  <a:srgbClr val="C00000"/>
                </a:solidFill>
              </a:rPr>
              <a:t>screenen</a:t>
            </a:r>
            <a:endParaRPr lang="nl-NL" sz="1200" dirty="0">
              <a:solidFill>
                <a:srgbClr val="C00000"/>
              </a:solidFill>
            </a:endParaRPr>
          </a:p>
        </p:txBody>
      </p:sp>
      <p:sp>
        <p:nvSpPr>
          <p:cNvPr id="7" name="Stroomdiagram: Proces 5"/>
          <p:cNvSpPr/>
          <p:nvPr/>
        </p:nvSpPr>
        <p:spPr>
          <a:xfrm>
            <a:off x="3779912" y="2276872"/>
            <a:ext cx="1152128" cy="576064"/>
          </a:xfrm>
          <a:prstGeom prst="flowChart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200" dirty="0" smtClean="0">
                <a:solidFill>
                  <a:srgbClr val="C00000"/>
                </a:solidFill>
              </a:rPr>
              <a:t>Plan</a:t>
            </a:r>
            <a:endParaRPr lang="nl-NL" sz="1200" dirty="0">
              <a:solidFill>
                <a:srgbClr val="C00000"/>
              </a:solidFill>
            </a:endParaRPr>
          </a:p>
        </p:txBody>
      </p:sp>
      <p:sp>
        <p:nvSpPr>
          <p:cNvPr id="8" name="Stroomdiagram: Proces 6"/>
          <p:cNvSpPr/>
          <p:nvPr/>
        </p:nvSpPr>
        <p:spPr>
          <a:xfrm>
            <a:off x="5508104" y="2276872"/>
            <a:ext cx="1152128" cy="576064"/>
          </a:xfrm>
          <a:prstGeom prst="flowChart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200" dirty="0" smtClean="0">
                <a:solidFill>
                  <a:srgbClr val="C00000"/>
                </a:solidFill>
              </a:rPr>
              <a:t>Verstrekking</a:t>
            </a:r>
            <a:endParaRPr lang="nl-NL" sz="1200" dirty="0">
              <a:solidFill>
                <a:srgbClr val="C00000"/>
              </a:solidFill>
            </a:endParaRPr>
          </a:p>
        </p:txBody>
      </p:sp>
      <p:sp>
        <p:nvSpPr>
          <p:cNvPr id="9" name="Stroomdiagram: Proces 7"/>
          <p:cNvSpPr/>
          <p:nvPr/>
        </p:nvSpPr>
        <p:spPr>
          <a:xfrm>
            <a:off x="7236296" y="2276872"/>
            <a:ext cx="1152128" cy="576064"/>
          </a:xfrm>
          <a:prstGeom prst="flowChart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200" dirty="0" smtClean="0">
                <a:solidFill>
                  <a:srgbClr val="C00000"/>
                </a:solidFill>
              </a:rPr>
              <a:t>Monitoren</a:t>
            </a:r>
            <a:endParaRPr lang="nl-NL" sz="1200" dirty="0">
              <a:solidFill>
                <a:srgbClr val="C00000"/>
              </a:solidFill>
            </a:endParaRPr>
          </a:p>
        </p:txBody>
      </p:sp>
      <p:sp>
        <p:nvSpPr>
          <p:cNvPr id="10" name="PIJL-RECHTS 8"/>
          <p:cNvSpPr/>
          <p:nvPr/>
        </p:nvSpPr>
        <p:spPr>
          <a:xfrm>
            <a:off x="1475656" y="2492896"/>
            <a:ext cx="576064"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PIJL-RECHTS 9"/>
          <p:cNvSpPr/>
          <p:nvPr/>
        </p:nvSpPr>
        <p:spPr>
          <a:xfrm>
            <a:off x="3203848" y="2492896"/>
            <a:ext cx="576064"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PIJL-RECHTS 10"/>
          <p:cNvSpPr/>
          <p:nvPr/>
        </p:nvSpPr>
        <p:spPr>
          <a:xfrm>
            <a:off x="4932040" y="2492896"/>
            <a:ext cx="576064"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PIJL-RECHTS 11"/>
          <p:cNvSpPr/>
          <p:nvPr/>
        </p:nvSpPr>
        <p:spPr>
          <a:xfrm>
            <a:off x="6660232" y="2492896"/>
            <a:ext cx="576064"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Tekstvak 13"/>
          <p:cNvSpPr txBox="1"/>
          <p:nvPr/>
        </p:nvSpPr>
        <p:spPr>
          <a:xfrm>
            <a:off x="3851920" y="1331476"/>
            <a:ext cx="1368152" cy="369332"/>
          </a:xfrm>
          <a:prstGeom prst="rect">
            <a:avLst/>
          </a:prstGeom>
          <a:noFill/>
        </p:spPr>
        <p:txBody>
          <a:bodyPr wrap="square" rtlCol="0">
            <a:spAutoFit/>
          </a:bodyPr>
          <a:lstStyle/>
          <a:p>
            <a:r>
              <a:rPr lang="nl-NL" dirty="0" smtClean="0"/>
              <a:t>Regie</a:t>
            </a:r>
            <a:endParaRPr lang="nl-NL" dirty="0"/>
          </a:p>
        </p:txBody>
      </p:sp>
      <p:sp>
        <p:nvSpPr>
          <p:cNvPr id="15" name="Tekstvak 14"/>
          <p:cNvSpPr txBox="1"/>
          <p:nvPr/>
        </p:nvSpPr>
        <p:spPr>
          <a:xfrm>
            <a:off x="251520" y="3351183"/>
            <a:ext cx="8640960" cy="2092881"/>
          </a:xfrm>
          <a:prstGeom prst="rect">
            <a:avLst/>
          </a:prstGeom>
          <a:noFill/>
        </p:spPr>
        <p:txBody>
          <a:bodyPr wrap="square" rtlCol="0">
            <a:spAutoFit/>
          </a:bodyPr>
          <a:lstStyle/>
          <a:p>
            <a:pPr marL="285750" lvl="0" indent="-285750">
              <a:buFont typeface="Arial"/>
              <a:buChar char="•"/>
            </a:pPr>
            <a:r>
              <a:rPr lang="nl-NL" sz="1400" b="0" dirty="0"/>
              <a:t> </a:t>
            </a:r>
            <a:r>
              <a:rPr lang="nl-NL" sz="1400" b="0" dirty="0" smtClean="0"/>
              <a:t> Signalering </a:t>
            </a:r>
            <a:r>
              <a:rPr lang="nl-NL" sz="1400" b="0" dirty="0"/>
              <a:t>/ </a:t>
            </a:r>
            <a:r>
              <a:rPr lang="nl-NL" sz="1400" b="0" dirty="0" smtClean="0"/>
              <a:t>melding </a:t>
            </a:r>
            <a:r>
              <a:rPr lang="nl-NL" sz="1400" b="0" dirty="0"/>
              <a:t>(door klant, professional (intern/extern) </a:t>
            </a:r>
            <a:r>
              <a:rPr lang="nl-NL" sz="1400" b="0" dirty="0" smtClean="0"/>
              <a:t>derde (bv klacht), eigen</a:t>
            </a:r>
          </a:p>
          <a:p>
            <a:pPr marL="285750" lvl="0" indent="-285750"/>
            <a:r>
              <a:rPr lang="nl-NL" sz="1400" b="0" dirty="0" smtClean="0"/>
              <a:t>       waarneming regisseur</a:t>
            </a:r>
            <a:r>
              <a:rPr lang="nl-NL" sz="1400" b="0" dirty="0"/>
              <a:t>, bronmutatie)</a:t>
            </a:r>
          </a:p>
          <a:p>
            <a:pPr marL="285750" lvl="0" indent="-285750">
              <a:buFont typeface="Arial"/>
              <a:buChar char="•"/>
            </a:pPr>
            <a:r>
              <a:rPr lang="nl-NL" sz="1400" b="0" dirty="0" smtClean="0"/>
              <a:t>  Toegang </a:t>
            </a:r>
            <a:r>
              <a:rPr lang="nl-NL" sz="1400" b="0" dirty="0"/>
              <a:t>(eerste screening, vraagverheldering</a:t>
            </a:r>
            <a:r>
              <a:rPr lang="nl-NL" sz="1400" b="0" dirty="0" smtClean="0"/>
              <a:t>): de </a:t>
            </a:r>
            <a:r>
              <a:rPr lang="nl-NL" sz="1400" b="0" dirty="0"/>
              <a:t>ZRM </a:t>
            </a:r>
            <a:r>
              <a:rPr lang="nl-NL" sz="1400" b="0" dirty="0" smtClean="0"/>
              <a:t>wordt gegenereerd </a:t>
            </a:r>
            <a:r>
              <a:rPr lang="nl-NL" sz="1400" b="0" dirty="0"/>
              <a:t>(vanuit </a:t>
            </a:r>
            <a:r>
              <a:rPr lang="nl-NL" sz="1400" b="0" dirty="0" smtClean="0"/>
              <a:t>DAT-</a:t>
            </a:r>
          </a:p>
          <a:p>
            <a:pPr marL="285750" lvl="0" indent="-285750"/>
            <a:r>
              <a:rPr lang="nl-NL" sz="1400" b="0" dirty="0" smtClean="0"/>
              <a:t>       info</a:t>
            </a:r>
            <a:r>
              <a:rPr lang="nl-NL" sz="1400" b="0" dirty="0"/>
              <a:t>) en verrijkt/aangevuld door regisseur en klant.</a:t>
            </a:r>
          </a:p>
          <a:p>
            <a:pPr marL="285750" lvl="0" indent="-285750">
              <a:buFont typeface="Arial"/>
              <a:buChar char="•"/>
            </a:pPr>
            <a:r>
              <a:rPr lang="nl-NL" sz="1400" b="0" dirty="0" smtClean="0"/>
              <a:t>  Bepalen </a:t>
            </a:r>
            <a:r>
              <a:rPr lang="nl-NL" sz="1400" b="0" dirty="0"/>
              <a:t>arrangement en vaststellen plan (dit moet er worden gedaan)</a:t>
            </a:r>
          </a:p>
          <a:p>
            <a:pPr marL="285750" lvl="0" indent="-285750">
              <a:buFont typeface="Arial"/>
              <a:buChar char="•"/>
            </a:pPr>
            <a:r>
              <a:rPr lang="nl-NL" sz="1400" b="0" dirty="0" smtClean="0"/>
              <a:t>  Verstrekking (</a:t>
            </a:r>
            <a:r>
              <a:rPr lang="nl-NL" sz="1400" b="0" dirty="0"/>
              <a:t>wie gaat er wat doen)</a:t>
            </a:r>
          </a:p>
          <a:p>
            <a:pPr marL="285750" lvl="0" indent="-285750">
              <a:buFont typeface="Arial"/>
              <a:buChar char="•"/>
            </a:pPr>
            <a:r>
              <a:rPr lang="nl-NL" sz="1400" b="0" dirty="0" smtClean="0"/>
              <a:t>  Monitoren</a:t>
            </a:r>
            <a:endParaRPr lang="nl-NL" sz="1400" b="0" dirty="0"/>
          </a:p>
          <a:p>
            <a:pPr marL="285750" lvl="0" indent="-285750">
              <a:buFont typeface="Arial"/>
              <a:buChar char="•"/>
            </a:pPr>
            <a:r>
              <a:rPr lang="nl-NL" sz="1400" b="0" dirty="0" smtClean="0"/>
              <a:t>  Regie </a:t>
            </a:r>
            <a:r>
              <a:rPr lang="nl-NL" sz="1400" b="0" dirty="0"/>
              <a:t>op regie</a:t>
            </a:r>
          </a:p>
          <a:p>
            <a:endParaRPr lang="nl-NL" b="0" dirty="0"/>
          </a:p>
        </p:txBody>
      </p:sp>
      <p:sp>
        <p:nvSpPr>
          <p:cNvPr id="16" name="Tekstvak 15"/>
          <p:cNvSpPr txBox="1"/>
          <p:nvPr/>
        </p:nvSpPr>
        <p:spPr>
          <a:xfrm>
            <a:off x="251520" y="260648"/>
            <a:ext cx="3816424" cy="646331"/>
          </a:xfrm>
          <a:prstGeom prst="rect">
            <a:avLst/>
          </a:prstGeom>
          <a:noFill/>
        </p:spPr>
        <p:txBody>
          <a:bodyPr wrap="square" rtlCol="0">
            <a:spAutoFit/>
          </a:bodyPr>
          <a:lstStyle/>
          <a:p>
            <a:r>
              <a:rPr lang="nl-NL" dirty="0" smtClean="0"/>
              <a:t>Voorbeeld procesmodel (slechts ter illustratie)</a:t>
            </a:r>
            <a:endParaRPr lang="nl-NL" dirty="0"/>
          </a:p>
        </p:txBody>
      </p:sp>
      <p:sp>
        <p:nvSpPr>
          <p:cNvPr id="17" name="Stroomdiagram: Proces 3"/>
          <p:cNvSpPr/>
          <p:nvPr/>
        </p:nvSpPr>
        <p:spPr>
          <a:xfrm>
            <a:off x="323528" y="1556792"/>
            <a:ext cx="1152128" cy="576064"/>
          </a:xfrm>
          <a:prstGeom prst="flowChartProcess">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nl-NL" sz="1200" dirty="0" smtClean="0">
                <a:solidFill>
                  <a:srgbClr val="C00000"/>
                </a:solidFill>
              </a:rPr>
              <a:t>Aanvragen</a:t>
            </a:r>
            <a:endParaRPr lang="nl-NL" sz="1200" dirty="0">
              <a:solidFill>
                <a:srgbClr val="C00000"/>
              </a:solidFill>
            </a:endParaRPr>
          </a:p>
        </p:txBody>
      </p:sp>
      <p:sp>
        <p:nvSpPr>
          <p:cNvPr id="18" name="PIJL-RECHTS 8"/>
          <p:cNvSpPr/>
          <p:nvPr/>
        </p:nvSpPr>
        <p:spPr>
          <a:xfrm rot="1868265">
            <a:off x="1471393" y="2055398"/>
            <a:ext cx="576064" cy="14401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ekstvak 1"/>
          <p:cNvSpPr txBox="1"/>
          <p:nvPr/>
        </p:nvSpPr>
        <p:spPr>
          <a:xfrm>
            <a:off x="4211960" y="4837509"/>
            <a:ext cx="4824536" cy="144655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nl-NL" sz="1100" dirty="0"/>
              <a:t>Signaal </a:t>
            </a:r>
            <a:r>
              <a:rPr lang="nl-NL" sz="1100" b="0" dirty="0"/>
              <a:t>is een </a:t>
            </a:r>
            <a:r>
              <a:rPr lang="nl-NL" sz="1100" b="0" dirty="0" smtClean="0"/>
              <a:t>(geautomatiseerd) </a:t>
            </a:r>
            <a:r>
              <a:rPr lang="nl-NL" sz="1100" b="0" dirty="0"/>
              <a:t>bericht </a:t>
            </a:r>
            <a:r>
              <a:rPr lang="nl-NL" sz="1100" b="0" dirty="0" smtClean="0"/>
              <a:t>(uit </a:t>
            </a:r>
            <a:r>
              <a:rPr lang="nl-NL" sz="1100" b="0" dirty="0"/>
              <a:t>applicatie </a:t>
            </a:r>
            <a:r>
              <a:rPr lang="nl-NL" sz="1100" b="0" dirty="0" smtClean="0"/>
              <a:t>)van </a:t>
            </a:r>
            <a:r>
              <a:rPr lang="nl-NL" sz="1100" b="0" dirty="0"/>
              <a:t>organisatie op sociaal domein dat een situatie </a:t>
            </a:r>
            <a:r>
              <a:rPr lang="nl-NL" sz="1100" b="0" dirty="0" smtClean="0"/>
              <a:t>optreed,t,waarbij </a:t>
            </a:r>
            <a:r>
              <a:rPr lang="nl-NL" sz="1100" b="0" dirty="0"/>
              <a:t>er nog niets aan de hand hoeft te zijn, bijvoorbeeld huurachterstand</a:t>
            </a:r>
            <a:r>
              <a:rPr lang="nl-NL" sz="1100" b="0" dirty="0" smtClean="0"/>
              <a:t>.</a:t>
            </a:r>
          </a:p>
          <a:p>
            <a:endParaRPr lang="nl-NL" sz="1100" b="0" dirty="0"/>
          </a:p>
          <a:p>
            <a:r>
              <a:rPr lang="nl-NL" sz="1100" dirty="0"/>
              <a:t>Melding </a:t>
            </a:r>
            <a:r>
              <a:rPr lang="nl-NL" sz="1100" b="0" dirty="0"/>
              <a:t>is samenloop van signalen (deze samenloop kan gemeente specifiek gemaakt worden via parameters) of een handmatige melding zijn van huisarts of voetbaltrainer en zou in principe aanleiding moeten zijn voor een bezoek.</a:t>
            </a:r>
          </a:p>
        </p:txBody>
      </p:sp>
    </p:spTree>
    <p:extLst>
      <p:ext uri="{BB962C8B-B14F-4D97-AF65-F5344CB8AC3E}">
        <p14:creationId xmlns:p14="http://schemas.microsoft.com/office/powerpoint/2010/main" val="1151424069"/>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Custom Design">
  <a:themeElements>
    <a:clrScheme name="Custom Design 13">
      <a:dk1>
        <a:srgbClr val="000000"/>
      </a:dk1>
      <a:lt1>
        <a:srgbClr val="FFFFFF"/>
      </a:lt1>
      <a:dk2>
        <a:srgbClr val="ED008C"/>
      </a:dk2>
      <a:lt2>
        <a:srgbClr val="808080"/>
      </a:lt2>
      <a:accent1>
        <a:srgbClr val="FDF004"/>
      </a:accent1>
      <a:accent2>
        <a:srgbClr val="F0526B"/>
      </a:accent2>
      <a:accent3>
        <a:srgbClr val="FFFFFF"/>
      </a:accent3>
      <a:accent4>
        <a:srgbClr val="000000"/>
      </a:accent4>
      <a:accent5>
        <a:srgbClr val="FEF6AA"/>
      </a:accent5>
      <a:accent6>
        <a:srgbClr val="D94960"/>
      </a:accent6>
      <a:hlink>
        <a:srgbClr val="F47339"/>
      </a:hlink>
      <a:folHlink>
        <a:srgbClr val="8D3291"/>
      </a:folHlink>
    </a:clrScheme>
    <a:fontScheme name="Custom Design">
      <a:majorFont>
        <a:latin typeface="Arial"/>
        <a:ea typeface=""/>
        <a:cs typeface="Arial"/>
      </a:majorFont>
      <a:minorFont>
        <a:latin typeface="Arial"/>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2225" cap="flat" cmpd="sng" algn="ctr">
          <a:solidFill>
            <a:schemeClr val="tx1"/>
          </a:solidFill>
          <a:prstDash val="solid"/>
          <a:round/>
          <a:headEnd type="none" w="med" len="med"/>
          <a:tailEnd type="stealth" w="lg" len="lg"/>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1800" b="1" i="0" u="none" strike="noStrike" cap="none" normalizeH="0" baseline="0" smtClean="0">
            <a:ln>
              <a:noFill/>
            </a:ln>
            <a:solidFill>
              <a:schemeClr val="tx1"/>
            </a:solidFill>
            <a:effectLst/>
            <a:latin typeface="Verdana" pitchFamily="34" charset="0"/>
            <a:ea typeface="ヒラギノ角ゴ Pro W3" charset="-128"/>
          </a:defRPr>
        </a:defPPr>
      </a:lstStyle>
    </a:spDef>
    <a:lnDef>
      <a:spPr bwMode="auto">
        <a:solidFill>
          <a:schemeClr val="accent1"/>
        </a:solidFill>
        <a:ln w="22225" cap="flat" cmpd="sng" algn="ctr">
          <a:solidFill>
            <a:schemeClr val="tx1"/>
          </a:solidFill>
          <a:prstDash val="solid"/>
          <a:round/>
          <a:headEnd type="none" w="med" len="med"/>
          <a:tailEnd type="stealth" w="lg" len="lg"/>
        </a:ln>
        <a:effectLst/>
      </a:spPr>
      <a:body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000000"/>
        </a:dk1>
        <a:lt1>
          <a:srgbClr val="FFFFFF"/>
        </a:lt1>
        <a:dk2>
          <a:srgbClr val="ED008C"/>
        </a:dk2>
        <a:lt2>
          <a:srgbClr val="808080"/>
        </a:lt2>
        <a:accent1>
          <a:srgbClr val="FDF004"/>
        </a:accent1>
        <a:accent2>
          <a:srgbClr val="F0526B"/>
        </a:accent2>
        <a:accent3>
          <a:srgbClr val="FFFFFF"/>
        </a:accent3>
        <a:accent4>
          <a:srgbClr val="000000"/>
        </a:accent4>
        <a:accent5>
          <a:srgbClr val="FEF6AA"/>
        </a:accent5>
        <a:accent6>
          <a:srgbClr val="D94960"/>
        </a:accent6>
        <a:hlink>
          <a:srgbClr val="F47339"/>
        </a:hlink>
        <a:folHlink>
          <a:srgbClr val="8D32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King_template_2003_versie_2</Template>
  <TotalTime>10604</TotalTime>
  <Words>634</Words>
  <Application>Microsoft Macintosh PowerPoint</Application>
  <PresentationFormat>Diavoorstelling (4:3)</PresentationFormat>
  <Paragraphs>132</Paragraphs>
  <Slides>10</Slides>
  <Notes>2</Notes>
  <HiddenSlides>0</HiddenSlides>
  <MMClips>0</MMClips>
  <ScaleCrop>false</ScaleCrop>
  <HeadingPairs>
    <vt:vector size="4" baseType="variant">
      <vt:variant>
        <vt:lpstr>Thema</vt:lpstr>
      </vt:variant>
      <vt:variant>
        <vt:i4>1</vt:i4>
      </vt:variant>
      <vt:variant>
        <vt:lpstr>Diatitels</vt:lpstr>
      </vt:variant>
      <vt:variant>
        <vt:i4>10</vt:i4>
      </vt:variant>
    </vt:vector>
  </HeadingPairs>
  <TitlesOfParts>
    <vt:vector size="11" baseType="lpstr">
      <vt:lpstr>Custom Design</vt:lpstr>
      <vt:lpstr>Expertgroep Informatiemodellen Stand van zaken project ViSD</vt:lpstr>
      <vt:lpstr>Project ViSD</vt:lpstr>
      <vt:lpstr>Vraagkant</vt:lpstr>
      <vt:lpstr>Opdelen informatiekundige vraagstukken</vt:lpstr>
      <vt:lpstr>Wet- en regelgeving</vt:lpstr>
      <vt:lpstr>PowerPoint-presentatie</vt:lpstr>
      <vt:lpstr>De regiefunctie</vt:lpstr>
      <vt:lpstr>PowerPoint-presentatie</vt:lpstr>
      <vt:lpstr>PowerPoint-presentatie</vt:lpstr>
      <vt:lpstr>PowerPoint-presentatie</vt:lpstr>
    </vt:vector>
  </TitlesOfParts>
  <Company>M&amp;I/Partners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Startbijeenkomst ICT Benchmark  Ziekenhuizen 2010</dc:title>
  <dc:creator>Antoon van Luxemburg</dc:creator>
  <cp:lastModifiedBy>Edo Fransen</cp:lastModifiedBy>
  <cp:revision>395</cp:revision>
  <cp:lastPrinted>2012-01-11T23:37:04Z</cp:lastPrinted>
  <dcterms:created xsi:type="dcterms:W3CDTF">2012-05-03T20:26:28Z</dcterms:created>
  <dcterms:modified xsi:type="dcterms:W3CDTF">2013-05-30T12:34:08Z</dcterms:modified>
</cp:coreProperties>
</file>